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90" r:id="rId2"/>
    <p:sldId id="256" r:id="rId3"/>
    <p:sldId id="275" r:id="rId4"/>
    <p:sldId id="274" r:id="rId5"/>
    <p:sldId id="273" r:id="rId6"/>
    <p:sldId id="278" r:id="rId7"/>
    <p:sldId id="272" r:id="rId8"/>
    <p:sldId id="271" r:id="rId9"/>
    <p:sldId id="270" r:id="rId10"/>
    <p:sldId id="269" r:id="rId11"/>
    <p:sldId id="276" r:id="rId12"/>
    <p:sldId id="277" r:id="rId13"/>
    <p:sldId id="266" r:id="rId14"/>
    <p:sldId id="265" r:id="rId15"/>
    <p:sldId id="264" r:id="rId16"/>
    <p:sldId id="263" r:id="rId17"/>
    <p:sldId id="262" r:id="rId18"/>
    <p:sldId id="261" r:id="rId19"/>
    <p:sldId id="260" r:id="rId20"/>
    <p:sldId id="259" r:id="rId21"/>
    <p:sldId id="258" r:id="rId22"/>
    <p:sldId id="289" r:id="rId23"/>
    <p:sldId id="257" r:id="rId24"/>
    <p:sldId id="279" r:id="rId25"/>
    <p:sldId id="280" r:id="rId26"/>
    <p:sldId id="281" r:id="rId27"/>
    <p:sldId id="282" r:id="rId28"/>
    <p:sldId id="283" r:id="rId29"/>
    <p:sldId id="284" r:id="rId30"/>
    <p:sldId id="287" r:id="rId31"/>
    <p:sldId id="285" r:id="rId32"/>
    <p:sldId id="286" r:id="rId33"/>
    <p:sldId id="288"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67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B45347-B873-4727-82C2-EF6B9C6E4D6F}" type="datetimeFigureOut">
              <a:rPr lang="ru-RU" smtClean="0"/>
              <a:t>21.04.2024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4080BF-2F12-47CB-B560-515AF06461E5}" type="slidenum">
              <a:rPr lang="ru-RU" smtClean="0"/>
              <a:t>‹#›</a:t>
            </a:fld>
            <a:endParaRPr lang="ru-RU"/>
          </a:p>
        </p:txBody>
      </p:sp>
    </p:spTree>
    <p:extLst>
      <p:ext uri="{BB962C8B-B14F-4D97-AF65-F5344CB8AC3E}">
        <p14:creationId xmlns:p14="http://schemas.microsoft.com/office/powerpoint/2010/main" val="2471076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94080BF-2F12-47CB-B560-515AF06461E5}" type="slidenum">
              <a:rPr lang="ru-RU" smtClean="0"/>
              <a:t>14</a:t>
            </a:fld>
            <a:endParaRPr lang="ru-RU"/>
          </a:p>
        </p:txBody>
      </p:sp>
    </p:spTree>
    <p:extLst>
      <p:ext uri="{BB962C8B-B14F-4D97-AF65-F5344CB8AC3E}">
        <p14:creationId xmlns:p14="http://schemas.microsoft.com/office/powerpoint/2010/main" val="2208460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94080BF-2F12-47CB-B560-515AF06461E5}" type="slidenum">
              <a:rPr lang="ru-RU" smtClean="0"/>
              <a:t>18</a:t>
            </a:fld>
            <a:endParaRPr lang="ru-RU"/>
          </a:p>
        </p:txBody>
      </p:sp>
    </p:spTree>
    <p:extLst>
      <p:ext uri="{BB962C8B-B14F-4D97-AF65-F5344CB8AC3E}">
        <p14:creationId xmlns:p14="http://schemas.microsoft.com/office/powerpoint/2010/main" val="3610894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94080BF-2F12-47CB-B560-515AF06461E5}" type="slidenum">
              <a:rPr lang="ru-RU" smtClean="0"/>
              <a:t>20</a:t>
            </a:fld>
            <a:endParaRPr lang="ru-RU"/>
          </a:p>
        </p:txBody>
      </p:sp>
    </p:spTree>
    <p:extLst>
      <p:ext uri="{BB962C8B-B14F-4D97-AF65-F5344CB8AC3E}">
        <p14:creationId xmlns:p14="http://schemas.microsoft.com/office/powerpoint/2010/main" val="1785091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94080BF-2F12-47CB-B560-515AF06461E5}" type="slidenum">
              <a:rPr lang="ru-RU" smtClean="0"/>
              <a:t>22</a:t>
            </a:fld>
            <a:endParaRPr lang="ru-RU"/>
          </a:p>
        </p:txBody>
      </p:sp>
    </p:spTree>
    <p:extLst>
      <p:ext uri="{BB962C8B-B14F-4D97-AF65-F5344CB8AC3E}">
        <p14:creationId xmlns:p14="http://schemas.microsoft.com/office/powerpoint/2010/main" val="1008897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21.04.2024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21.04.2024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21.04.2024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21.04.2024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21.04.2024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21.04.2024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58BC7D-9811-7A90-52FF-7ABE5E5C6C0E}"/>
              </a:ext>
            </a:extLst>
          </p:cNvPr>
          <p:cNvSpPr>
            <a:spLocks noGrp="1"/>
          </p:cNvSpPr>
          <p:nvPr>
            <p:ph type="title"/>
          </p:nvPr>
        </p:nvSpPr>
        <p:spPr>
          <a:xfrm>
            <a:off x="457200" y="980728"/>
            <a:ext cx="8229600" cy="3168352"/>
          </a:xfrm>
        </p:spPr>
        <p:txBody>
          <a:bodyPr>
            <a:normAutofit fontScale="90000"/>
          </a:bodyPr>
          <a:lstStyle/>
          <a:p>
            <a:r>
              <a:rPr lang="ru-RU" dirty="0">
                <a:effectLst/>
                <a:latin typeface="Times New Roman" panose="02020603050405020304" pitchFamily="18" charset="0"/>
                <a:ea typeface="Arial" panose="020B0604020202020204" pitchFamily="34" charset="0"/>
              </a:rPr>
              <a:t>Способы оценки образовательных результатов  освоения ООП на уроках истории и обществознания (</a:t>
            </a:r>
            <a:r>
              <a:rPr lang="ru-RU" dirty="0" err="1">
                <a:effectLst/>
                <a:latin typeface="Times New Roman" panose="02020603050405020304" pitchFamily="18" charset="0"/>
                <a:ea typeface="Arial" panose="020B0604020202020204" pitchFamily="34" charset="0"/>
              </a:rPr>
              <a:t>критериальное</a:t>
            </a:r>
            <a:r>
              <a:rPr lang="ru-RU" dirty="0">
                <a:effectLst/>
                <a:latin typeface="Times New Roman" panose="02020603050405020304" pitchFamily="18" charset="0"/>
                <a:ea typeface="Arial" panose="020B0604020202020204" pitchFamily="34" charset="0"/>
              </a:rPr>
              <a:t> оценивание, формирующее оценивание, самооценка)</a:t>
            </a:r>
            <a:br>
              <a:rPr lang="ru-RU" dirty="0">
                <a:effectLst/>
                <a:latin typeface="Times New Roman" panose="02020603050405020304" pitchFamily="18" charset="0"/>
                <a:ea typeface="Arial" panose="020B0604020202020204" pitchFamily="34" charset="0"/>
              </a:rPr>
            </a:br>
            <a:endParaRPr lang="ru-RU" dirty="0"/>
          </a:p>
        </p:txBody>
      </p:sp>
      <p:sp>
        <p:nvSpPr>
          <p:cNvPr id="3" name="Объект 2">
            <a:extLst>
              <a:ext uri="{FF2B5EF4-FFF2-40B4-BE49-F238E27FC236}">
                <a16:creationId xmlns:a16="http://schemas.microsoft.com/office/drawing/2014/main" id="{59184E2C-A737-E1BE-A150-34A0A431C46C}"/>
              </a:ext>
            </a:extLst>
          </p:cNvPr>
          <p:cNvSpPr>
            <a:spLocks noGrp="1"/>
          </p:cNvSpPr>
          <p:nvPr>
            <p:ph idx="1"/>
          </p:nvPr>
        </p:nvSpPr>
        <p:spPr>
          <a:xfrm>
            <a:off x="457200" y="4437112"/>
            <a:ext cx="8229600" cy="1689051"/>
          </a:xfrm>
        </p:spPr>
        <p:txBody>
          <a:bodyPr/>
          <a:lstStyle/>
          <a:p>
            <a:pPr algn="r"/>
            <a:r>
              <a:rPr lang="ru-RU" sz="1800" dirty="0" err="1">
                <a:effectLst/>
                <a:latin typeface="Times New Roman" panose="02020603050405020304" pitchFamily="18" charset="0"/>
                <a:ea typeface="SimSun" panose="02010600030101010101" pitchFamily="2" charset="-122"/>
              </a:rPr>
              <a:t>Туймешева</a:t>
            </a:r>
            <a:r>
              <a:rPr lang="ru-RU" sz="1800" dirty="0">
                <a:effectLst/>
                <a:latin typeface="Times New Roman" panose="02020603050405020304" pitchFamily="18" charset="0"/>
                <a:ea typeface="SimSun" panose="02010600030101010101" pitchFamily="2" charset="-122"/>
              </a:rPr>
              <a:t> Алевтина Ивановна</a:t>
            </a:r>
          </a:p>
          <a:p>
            <a:pPr marL="0" indent="0" algn="r">
              <a:buNone/>
            </a:pPr>
            <a:r>
              <a:rPr lang="ru-RU" sz="1800" dirty="0">
                <a:effectLst/>
                <a:latin typeface="Times New Roman" panose="02020603050405020304" pitchFamily="18" charset="0"/>
                <a:ea typeface="SimSun" panose="02010600030101010101" pitchFamily="2" charset="-122"/>
              </a:rPr>
              <a:t> учитель истории</a:t>
            </a:r>
          </a:p>
          <a:p>
            <a:pPr algn="r"/>
            <a:r>
              <a:rPr lang="ru-RU" sz="1800" dirty="0">
                <a:latin typeface="Times New Roman" panose="02020603050405020304" pitchFamily="18" charset="0"/>
                <a:ea typeface="SimSun" panose="02010600030101010101" pitchFamily="2" charset="-122"/>
                <a:cs typeface="Times New Roman" panose="02020603050405020304" pitchFamily="18" charset="0"/>
              </a:rPr>
              <a:t>МОУ «</a:t>
            </a:r>
            <a:r>
              <a:rPr lang="ru-RU" sz="1800" dirty="0" err="1">
                <a:latin typeface="Times New Roman" panose="02020603050405020304" pitchFamily="18" charset="0"/>
                <a:ea typeface="SimSun" panose="02010600030101010101" pitchFamily="2" charset="-122"/>
                <a:cs typeface="Times New Roman" panose="02020603050405020304" pitchFamily="18" charset="0"/>
              </a:rPr>
              <a:t>Иогачская</a:t>
            </a:r>
            <a:r>
              <a:rPr lang="ru-RU" sz="1800" dirty="0">
                <a:latin typeface="Times New Roman" panose="02020603050405020304" pitchFamily="18" charset="0"/>
                <a:ea typeface="SimSun" panose="02010600030101010101" pitchFamily="2" charset="-122"/>
                <a:cs typeface="Times New Roman" panose="02020603050405020304" pitchFamily="18" charset="0"/>
              </a:rPr>
              <a:t> СОШ»</a:t>
            </a:r>
            <a:r>
              <a:rPr lang="ru-RU" sz="1800" dirty="0">
                <a:effectLst/>
                <a:latin typeface="Calibri" panose="020F0502020204030204" pitchFamily="34" charset="0"/>
                <a:ea typeface="SimSun" panose="02010600030101010101" pitchFamily="2" charset="-122"/>
                <a:cs typeface="Times New Roman" panose="02020603050405020304" pitchFamily="18" charset="0"/>
              </a:rPr>
              <a:t> </a:t>
            </a:r>
          </a:p>
          <a:p>
            <a:pPr algn="r"/>
            <a:r>
              <a:rPr lang="ru-RU" sz="1800" dirty="0">
                <a:latin typeface="Times New Roman" panose="02020603050405020304" pitchFamily="18" charset="0"/>
                <a:cs typeface="Times New Roman" panose="02020603050405020304" pitchFamily="18" charset="0"/>
              </a:rPr>
              <a:t>РМО от 19.04.2024. Озеро-</a:t>
            </a:r>
            <a:r>
              <a:rPr lang="ru-RU" sz="1800" dirty="0" err="1">
                <a:latin typeface="Times New Roman" panose="02020603050405020304" pitchFamily="18" charset="0"/>
                <a:cs typeface="Times New Roman" panose="02020603050405020304" pitchFamily="18" charset="0"/>
              </a:rPr>
              <a:t>Куреево</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4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323528" y="260648"/>
            <a:ext cx="8496944" cy="2376264"/>
          </a:xfrm>
        </p:spPr>
        <p:txBody>
          <a:bodyPr>
            <a:normAutofit fontScale="90000"/>
          </a:bodyPr>
          <a:lstStyle/>
          <a:p>
            <a:pPr algn="l">
              <a:spcAft>
                <a:spcPts val="0"/>
              </a:spcAft>
            </a:pPr>
            <a:r>
              <a:rPr lang="ru-RU" sz="2800" b="1" dirty="0">
                <a:latin typeface="Times New Roman"/>
                <a:ea typeface="Times New Roman"/>
              </a:rPr>
              <a:t>  Сигналы: </a:t>
            </a:r>
            <a:r>
              <a:rPr lang="ru-RU" sz="2800" dirty="0">
                <a:latin typeface="Times New Roman"/>
                <a:ea typeface="Times New Roman"/>
              </a:rPr>
              <a:t>Учитель просит учащихся показывать сигналы, обозначающие понимание или непонимание материала (в ходе объяснения учителем каких-либо понятий, принципов, процесса и т.д.). Предварительно следует договориться с учащимися об использовании этих сигналов. Например:</a:t>
            </a:r>
            <a:br>
              <a:rPr lang="ru-RU" sz="2400" dirty="0">
                <a:latin typeface="Times New Roman"/>
                <a:ea typeface="Times New Roman"/>
              </a:rPr>
            </a:br>
            <a:endParaRPr lang="ru-RU" sz="2800" dirty="0"/>
          </a:p>
        </p:txBody>
      </p:sp>
      <p:sp>
        <p:nvSpPr>
          <p:cNvPr id="8" name="Объект 7"/>
          <p:cNvSpPr>
            <a:spLocks noGrp="1"/>
          </p:cNvSpPr>
          <p:nvPr>
            <p:ph idx="1"/>
          </p:nvPr>
        </p:nvSpPr>
        <p:spPr>
          <a:xfrm>
            <a:off x="457200" y="2348880"/>
            <a:ext cx="8229600" cy="3777283"/>
          </a:xfrm>
        </p:spPr>
        <p:txBody>
          <a:bodyPr>
            <a:normAutofit fontScale="85000" lnSpcReduction="20000"/>
          </a:bodyPr>
          <a:lstStyle/>
          <a:p>
            <a:pPr>
              <a:spcAft>
                <a:spcPts val="0"/>
              </a:spcAft>
            </a:pPr>
            <a:r>
              <a:rPr lang="ru-RU" dirty="0">
                <a:latin typeface="Times New Roman"/>
                <a:ea typeface="Times New Roman"/>
              </a:rPr>
              <a:t> Я понимаю  и могу </a:t>
            </a:r>
            <a:r>
              <a:rPr lang="ru-RU" b="1" dirty="0">
                <a:latin typeface="Times New Roman"/>
                <a:ea typeface="Times New Roman"/>
              </a:rPr>
              <a:t>объяснить   (большой палец руки направлен вве</a:t>
            </a:r>
            <a:r>
              <a:rPr lang="ru-RU" b="1" dirty="0">
                <a:solidFill>
                  <a:srgbClr val="333333"/>
                </a:solidFill>
                <a:latin typeface="Times New Roman"/>
                <a:ea typeface="Times New Roman"/>
              </a:rPr>
              <a:t>рх)</a:t>
            </a:r>
            <a:endParaRPr lang="ru-RU" sz="2800" b="1" dirty="0">
              <a:latin typeface="Times New Roman"/>
              <a:ea typeface="Times New Roman"/>
            </a:endParaRPr>
          </a:p>
          <a:p>
            <a:pPr>
              <a:spcAft>
                <a:spcPts val="0"/>
              </a:spcAft>
            </a:pPr>
            <a:r>
              <a:rPr lang="ru-RU" dirty="0">
                <a:solidFill>
                  <a:srgbClr val="333333"/>
                </a:solidFill>
                <a:latin typeface="Times New Roman"/>
                <a:ea typeface="Times New Roman"/>
              </a:rPr>
              <a:t>   Я все еще не </a:t>
            </a:r>
            <a:r>
              <a:rPr lang="ru-RU" b="1" dirty="0">
                <a:solidFill>
                  <a:srgbClr val="333333"/>
                </a:solidFill>
                <a:latin typeface="Times New Roman"/>
                <a:ea typeface="Times New Roman"/>
              </a:rPr>
              <a:t>понимаю       (большой палец руки направлен в низ)</a:t>
            </a:r>
            <a:endParaRPr lang="ru-RU" sz="2800" b="1" dirty="0">
              <a:latin typeface="Times New Roman"/>
              <a:ea typeface="Times New Roman"/>
            </a:endParaRPr>
          </a:p>
          <a:p>
            <a:pPr>
              <a:spcAft>
                <a:spcPts val="0"/>
              </a:spcAft>
            </a:pPr>
            <a:r>
              <a:rPr lang="ru-RU" dirty="0">
                <a:solidFill>
                  <a:srgbClr val="333333"/>
                </a:solidFill>
                <a:latin typeface="Times New Roman"/>
                <a:ea typeface="Times New Roman"/>
              </a:rPr>
              <a:t>   Я не всё  понял             </a:t>
            </a:r>
            <a:r>
              <a:rPr lang="ru-RU" b="1" dirty="0">
                <a:solidFill>
                  <a:srgbClr val="333333"/>
                </a:solidFill>
                <a:latin typeface="Times New Roman"/>
                <a:ea typeface="Times New Roman"/>
              </a:rPr>
              <a:t>(поднятая ладонь вверх)</a:t>
            </a:r>
            <a:endParaRPr lang="ru-RU" sz="2800" b="1" dirty="0">
              <a:latin typeface="Times New Roman"/>
              <a:ea typeface="Times New Roman"/>
            </a:endParaRPr>
          </a:p>
          <a:p>
            <a:pPr marL="0" indent="0">
              <a:spcAft>
                <a:spcPts val="0"/>
              </a:spcAft>
              <a:buNone/>
            </a:pPr>
            <a:r>
              <a:rPr lang="ru-RU" dirty="0">
                <a:solidFill>
                  <a:srgbClr val="333333"/>
                </a:solidFill>
                <a:latin typeface="Times New Roman"/>
                <a:ea typeface="Times New Roman"/>
              </a:rPr>
              <a:t>- Посмотрев на сигналы, учитель опрашивает учащихся каждой группы.</a:t>
            </a:r>
            <a:endParaRPr lang="ru-RU" sz="2800" dirty="0">
              <a:latin typeface="Times New Roman"/>
              <a:ea typeface="Times New Roman"/>
            </a:endParaRPr>
          </a:p>
          <a:p>
            <a:pPr marL="0" indent="0">
              <a:spcAft>
                <a:spcPts val="0"/>
              </a:spcAft>
              <a:buNone/>
            </a:pPr>
            <a:r>
              <a:rPr lang="ru-RU" dirty="0">
                <a:solidFill>
                  <a:srgbClr val="333333"/>
                </a:solidFill>
                <a:latin typeface="Times New Roman"/>
                <a:ea typeface="Times New Roman"/>
              </a:rPr>
              <a:t>- По итогам полученных ответов учитель принимает решение о повторном изучении, закреплении темы или продолжении изучения материала по программе.</a:t>
            </a:r>
            <a:endParaRPr lang="ru-RU" sz="2800" dirty="0">
              <a:latin typeface="Times New Roman"/>
              <a:ea typeface="Times New Roman"/>
            </a:endParaRPr>
          </a:p>
          <a:p>
            <a:pPr marL="0" indent="0">
              <a:buNone/>
            </a:pPr>
            <a:endParaRPr lang="ru-RU" dirty="0"/>
          </a:p>
        </p:txBody>
      </p:sp>
    </p:spTree>
    <p:extLst>
      <p:ext uri="{BB962C8B-B14F-4D97-AF65-F5344CB8AC3E}">
        <p14:creationId xmlns:p14="http://schemas.microsoft.com/office/powerpoint/2010/main" val="1651104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2002234"/>
          </a:xfrm>
        </p:spPr>
        <p:txBody>
          <a:bodyPr>
            <a:normAutofit/>
          </a:bodyPr>
          <a:lstStyle/>
          <a:p>
            <a:r>
              <a:rPr lang="ru-RU" sz="2800" b="1" dirty="0">
                <a:solidFill>
                  <a:srgbClr val="FF0000"/>
                </a:solidFill>
              </a:rPr>
              <a:t>Красный цвет </a:t>
            </a:r>
            <a:r>
              <a:rPr lang="ru-RU" sz="2800" b="1" dirty="0"/>
              <a:t>— это сигнал тревоги: я этого не могу, мне трудно, </a:t>
            </a:r>
            <a:r>
              <a:rPr lang="ru-RU" sz="2800" b="1" dirty="0">
                <a:solidFill>
                  <a:srgbClr val="FFC000"/>
                </a:solidFill>
              </a:rPr>
              <a:t>жёлтый</a:t>
            </a:r>
            <a:r>
              <a:rPr lang="ru-RU" sz="2800" b="1" dirty="0"/>
              <a:t> — неуверенности: я не совсем в этом разобрался, </a:t>
            </a:r>
            <a:r>
              <a:rPr lang="ru-RU" sz="2800" b="1" dirty="0">
                <a:solidFill>
                  <a:srgbClr val="00B050"/>
                </a:solidFill>
              </a:rPr>
              <a:t>зелёный</a:t>
            </a:r>
            <a:r>
              <a:rPr lang="ru-RU" sz="2800" b="1" dirty="0"/>
              <a:t> — благополучия: мне всё ясно, я с этим справлюсь. </a:t>
            </a:r>
          </a:p>
        </p:txBody>
      </p:sp>
      <p:pic>
        <p:nvPicPr>
          <p:cNvPr id="1026" name="Picture 2" descr="C:\Users\user\Desktop\рмо\circle-thumbs-up-set_78370-3585.jpg"/>
          <p:cNvPicPr>
            <a:picLocks noChangeAspect="1" noChangeArrowheads="1"/>
          </p:cNvPicPr>
          <p:nvPr/>
        </p:nvPicPr>
        <p:blipFill rotWithShape="1">
          <a:blip r:embed="rId2">
            <a:extLst>
              <a:ext uri="{28A0092B-C50C-407E-A947-70E740481C1C}">
                <a14:useLocalDpi xmlns:a14="http://schemas.microsoft.com/office/drawing/2010/main" val="0"/>
              </a:ext>
            </a:extLst>
          </a:blip>
          <a:srcRect b="52074"/>
          <a:stretch/>
        </p:blipFill>
        <p:spPr bwMode="auto">
          <a:xfrm>
            <a:off x="1187624" y="4149080"/>
            <a:ext cx="6408712" cy="236841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85460" y="2132856"/>
            <a:ext cx="2213040" cy="241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0179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786210"/>
          </a:xfrm>
        </p:spPr>
        <p:txBody>
          <a:bodyPr>
            <a:normAutofit/>
          </a:bodyPr>
          <a:lstStyle/>
          <a:p>
            <a:endParaRPr lang="ru-RU" dirty="0"/>
          </a:p>
        </p:txBody>
      </p:sp>
      <p:sp>
        <p:nvSpPr>
          <p:cNvPr id="3" name="Объект 2"/>
          <p:cNvSpPr>
            <a:spLocks noGrp="1"/>
          </p:cNvSpPr>
          <p:nvPr>
            <p:ph idx="1"/>
          </p:nvPr>
        </p:nvSpPr>
        <p:spPr>
          <a:xfrm>
            <a:off x="457200" y="1772816"/>
            <a:ext cx="8229600" cy="4896544"/>
          </a:xfrm>
        </p:spPr>
        <p:txBody>
          <a:bodyPr>
            <a:noAutofit/>
          </a:bodyPr>
          <a:lstStyle/>
          <a:p>
            <a:pPr marL="0" indent="0">
              <a:buNone/>
            </a:pPr>
            <a:r>
              <a:rPr lang="ru-RU" sz="2800" b="1" dirty="0">
                <a:ea typeface="Calibri"/>
                <a:cs typeface="Times New Roman"/>
              </a:rPr>
              <a:t>- Светофор </a:t>
            </a:r>
            <a:r>
              <a:rPr lang="ru-RU" sz="2800" dirty="0">
                <a:ea typeface="Calibri"/>
                <a:cs typeface="Times New Roman"/>
              </a:rPr>
              <a:t>-  вариант той же методики, </a:t>
            </a:r>
            <a:r>
              <a:rPr lang="ru-RU" sz="2800" b="1" dirty="0">
                <a:ea typeface="Calibri"/>
                <a:cs typeface="Times New Roman"/>
              </a:rPr>
              <a:t>даёт возможность посылать учителю сигналы в реальном времени, по ходу урока</a:t>
            </a:r>
            <a:r>
              <a:rPr lang="ru-RU" sz="2800" dirty="0">
                <a:ea typeface="Calibri"/>
                <a:cs typeface="Times New Roman"/>
              </a:rPr>
              <a:t>. У детей для этого есть три карточки тех же трёх цветов. Отвечая на вопрос учителя, получив задание, дети оценивают свои возможности и поднимают красную, жёлтую или зелёную карточку, сообщая о том, насколько им по силам предложенная задача. учитель может быстро сориентироваться и увидеть, готов ли класс продолжить движение, достигнуты ли желаемые результаты, реализованы ли цели урока.</a:t>
            </a:r>
            <a:endParaRPr lang="ru-RU" sz="2800"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37" t="11769" r="917" b="17271"/>
          <a:stretch/>
        </p:blipFill>
        <p:spPr bwMode="auto">
          <a:xfrm>
            <a:off x="2120389" y="44625"/>
            <a:ext cx="5353073" cy="1722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1168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r>
              <a:rPr lang="ru-RU" sz="3200" b="1" dirty="0">
                <a:solidFill>
                  <a:srgbClr val="333333"/>
                </a:solidFill>
                <a:latin typeface="Times New Roman"/>
                <a:ea typeface="Times New Roman"/>
                <a:cs typeface="+mn-cs"/>
              </a:rPr>
              <a:t>минутное эссе</a:t>
            </a:r>
            <a:endParaRPr lang="ru-RU" sz="2800" b="1" dirty="0"/>
          </a:p>
        </p:txBody>
      </p:sp>
      <p:sp>
        <p:nvSpPr>
          <p:cNvPr id="3" name="Объект 2"/>
          <p:cNvSpPr>
            <a:spLocks noGrp="1"/>
          </p:cNvSpPr>
          <p:nvPr>
            <p:ph idx="1"/>
          </p:nvPr>
        </p:nvSpPr>
        <p:spPr>
          <a:xfrm>
            <a:off x="457200" y="980728"/>
            <a:ext cx="8229600" cy="5145435"/>
          </a:xfrm>
        </p:spPr>
        <p:txBody>
          <a:bodyPr>
            <a:normAutofit lnSpcReduction="10000"/>
          </a:bodyPr>
          <a:lstStyle/>
          <a:p>
            <a:pPr marL="0" indent="0">
              <a:spcAft>
                <a:spcPts val="0"/>
              </a:spcAft>
              <a:buNone/>
            </a:pPr>
            <a:r>
              <a:rPr lang="ru-RU" dirty="0"/>
              <a:t>-</a:t>
            </a:r>
            <a:r>
              <a:rPr lang="ru-RU" dirty="0">
                <a:solidFill>
                  <a:srgbClr val="333333"/>
                </a:solidFill>
                <a:latin typeface="Times New Roman"/>
                <a:ea typeface="Times New Roman"/>
              </a:rPr>
              <a:t>– </a:t>
            </a:r>
            <a:r>
              <a:rPr lang="ru-RU" b="1" dirty="0">
                <a:solidFill>
                  <a:srgbClr val="333333"/>
                </a:solidFill>
                <a:latin typeface="Times New Roman"/>
                <a:ea typeface="Times New Roman"/>
              </a:rPr>
              <a:t>это техника</a:t>
            </a:r>
            <a:r>
              <a:rPr lang="ru-RU" dirty="0">
                <a:solidFill>
                  <a:srgbClr val="333333"/>
                </a:solidFill>
                <a:latin typeface="Times New Roman"/>
                <a:ea typeface="Times New Roman"/>
              </a:rPr>
              <a:t>, которая используется учителем </a:t>
            </a:r>
            <a:r>
              <a:rPr lang="ru-RU" b="1" dirty="0">
                <a:solidFill>
                  <a:srgbClr val="333333"/>
                </a:solidFill>
                <a:latin typeface="Times New Roman"/>
                <a:ea typeface="Times New Roman"/>
              </a:rPr>
              <a:t>с целью предоставления учащимся обратной связи о том, что они узнали по теме.</a:t>
            </a:r>
          </a:p>
          <a:p>
            <a:pPr marL="0" indent="0">
              <a:spcAft>
                <a:spcPts val="0"/>
              </a:spcAft>
              <a:buNone/>
            </a:pPr>
            <a:r>
              <a:rPr lang="ru-RU" sz="2800" dirty="0">
                <a:solidFill>
                  <a:srgbClr val="333333"/>
                </a:solidFill>
                <a:latin typeface="Times New Roman"/>
                <a:ea typeface="Times New Roman"/>
              </a:rPr>
              <a:t>(количество времени для написания 1-3 минуты) </a:t>
            </a:r>
            <a:endParaRPr lang="ru-RU" sz="2800" dirty="0">
              <a:latin typeface="Times New Roman"/>
              <a:ea typeface="Times New Roman"/>
            </a:endParaRPr>
          </a:p>
          <a:p>
            <a:pPr marL="0" indent="0">
              <a:spcAft>
                <a:spcPts val="0"/>
              </a:spcAft>
              <a:buNone/>
            </a:pPr>
            <a:r>
              <a:rPr lang="ru-RU" dirty="0">
                <a:solidFill>
                  <a:srgbClr val="333333"/>
                </a:solidFill>
                <a:latin typeface="Times New Roman"/>
                <a:ea typeface="Times New Roman"/>
              </a:rPr>
              <a:t>- </a:t>
            </a:r>
            <a:r>
              <a:rPr lang="ru-RU" b="1" dirty="0">
                <a:solidFill>
                  <a:srgbClr val="333333"/>
                </a:solidFill>
                <a:latin typeface="Times New Roman"/>
                <a:ea typeface="Times New Roman"/>
              </a:rPr>
              <a:t>Для написания минутного эссе учитель может задать следующие вопросы:</a:t>
            </a:r>
            <a:endParaRPr lang="ru-RU" sz="2800" b="1" dirty="0">
              <a:latin typeface="Times New Roman"/>
              <a:ea typeface="Times New Roman"/>
            </a:endParaRPr>
          </a:p>
          <a:p>
            <a:pPr>
              <a:spcAft>
                <a:spcPts val="0"/>
              </a:spcAft>
            </a:pPr>
            <a:r>
              <a:rPr lang="ru-RU" b="1" dirty="0">
                <a:solidFill>
                  <a:srgbClr val="333333"/>
                </a:solidFill>
                <a:latin typeface="Times New Roman"/>
                <a:ea typeface="Times New Roman"/>
              </a:rPr>
              <a:t>   Что самое главное ты узнал сегодня?</a:t>
            </a:r>
            <a:endParaRPr lang="ru-RU" sz="2800" b="1" dirty="0">
              <a:latin typeface="Times New Roman"/>
              <a:ea typeface="Times New Roman"/>
            </a:endParaRPr>
          </a:p>
          <a:p>
            <a:pPr>
              <a:spcAft>
                <a:spcPts val="0"/>
              </a:spcAft>
            </a:pPr>
            <a:r>
              <a:rPr lang="ru-RU" b="1" dirty="0">
                <a:solidFill>
                  <a:srgbClr val="333333"/>
                </a:solidFill>
                <a:latin typeface="Times New Roman"/>
                <a:ea typeface="Times New Roman"/>
              </a:rPr>
              <a:t>   Какие вопросы остались для тебя непонятными?</a:t>
            </a:r>
            <a:endParaRPr lang="ru-RU" sz="2800" b="1" dirty="0">
              <a:latin typeface="Times New Roman"/>
              <a:ea typeface="Times New Roman"/>
            </a:endParaRPr>
          </a:p>
          <a:p>
            <a:pPr marL="0" indent="0">
              <a:buNone/>
            </a:pPr>
            <a:endParaRPr lang="ru-RU" dirty="0"/>
          </a:p>
        </p:txBody>
      </p:sp>
    </p:spTree>
    <p:extLst>
      <p:ext uri="{BB962C8B-B14F-4D97-AF65-F5344CB8AC3E}">
        <p14:creationId xmlns:p14="http://schemas.microsoft.com/office/powerpoint/2010/main" val="3441649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pPr>
              <a:spcAft>
                <a:spcPts val="0"/>
              </a:spcAft>
            </a:pPr>
            <a:r>
              <a:rPr lang="ru-RU" sz="3200" b="1" dirty="0">
                <a:solidFill>
                  <a:srgbClr val="333333"/>
                </a:solidFill>
                <a:latin typeface="Times New Roman"/>
                <a:ea typeface="Times New Roman"/>
              </a:rPr>
              <a:t>Речевые образцы   (подсказки)</a:t>
            </a:r>
            <a:endParaRPr lang="ru-RU" sz="3200" b="1" dirty="0">
              <a:effectLst/>
              <a:latin typeface="Times New Roman"/>
              <a:ea typeface="Times New Roman"/>
            </a:endParaRPr>
          </a:p>
        </p:txBody>
      </p:sp>
      <p:sp>
        <p:nvSpPr>
          <p:cNvPr id="4" name="Объект 3"/>
          <p:cNvSpPr>
            <a:spLocks noGrp="1"/>
          </p:cNvSpPr>
          <p:nvPr>
            <p:ph idx="1"/>
          </p:nvPr>
        </p:nvSpPr>
        <p:spPr>
          <a:xfrm>
            <a:off x="457200" y="1124744"/>
            <a:ext cx="8229600" cy="5001419"/>
          </a:xfrm>
        </p:spPr>
        <p:txBody>
          <a:bodyPr>
            <a:normAutofit/>
          </a:bodyPr>
          <a:lstStyle/>
          <a:p>
            <a:pPr lvl="0"/>
            <a:r>
              <a:rPr lang="ru-RU" b="1" dirty="0">
                <a:solidFill>
                  <a:srgbClr val="FF0000"/>
                </a:solidFill>
              </a:rPr>
              <a:t> ………  ….….(1)</a:t>
            </a:r>
            <a:r>
              <a:rPr lang="ru-RU" b="1" dirty="0">
                <a:solidFill>
                  <a:prstClr val="black"/>
                </a:solidFill>
              </a:rPr>
              <a:t> – это государство монголов.</a:t>
            </a:r>
          </a:p>
          <a:p>
            <a:pPr lvl="0"/>
            <a:r>
              <a:rPr lang="ru-RU" b="1" dirty="0">
                <a:solidFill>
                  <a:prstClr val="black"/>
                </a:solidFill>
              </a:rPr>
              <a:t>Титул правителя монголов  – </a:t>
            </a:r>
            <a:r>
              <a:rPr lang="ru-RU" b="1" dirty="0">
                <a:solidFill>
                  <a:srgbClr val="FF0000"/>
                </a:solidFill>
              </a:rPr>
              <a:t>…....(2)</a:t>
            </a:r>
            <a:endParaRPr lang="ru-RU" b="1" dirty="0">
              <a:solidFill>
                <a:prstClr val="black"/>
              </a:solidFill>
            </a:endParaRPr>
          </a:p>
          <a:p>
            <a:pPr lvl="0"/>
            <a:r>
              <a:rPr lang="ru-RU" b="1" dirty="0">
                <a:solidFill>
                  <a:srgbClr val="FF0000"/>
                </a:solidFill>
              </a:rPr>
              <a:t>………  ………(3) </a:t>
            </a:r>
            <a:r>
              <a:rPr lang="ru-RU" b="1" dirty="0">
                <a:solidFill>
                  <a:prstClr val="black"/>
                </a:solidFill>
              </a:rPr>
              <a:t>– это грамота, на великое княжение и право сбора дани,  которую хан давал русскому князю.</a:t>
            </a:r>
          </a:p>
          <a:p>
            <a:pPr lvl="0"/>
            <a:r>
              <a:rPr lang="ru-RU" b="1" dirty="0">
                <a:solidFill>
                  <a:prstClr val="black"/>
                </a:solidFill>
              </a:rPr>
              <a:t>Монголы захватили все русские княжества, кроме </a:t>
            </a:r>
            <a:r>
              <a:rPr lang="ru-RU" b="1" dirty="0">
                <a:solidFill>
                  <a:srgbClr val="FF0000"/>
                </a:solidFill>
              </a:rPr>
              <a:t>……………  ……(4)</a:t>
            </a:r>
            <a:endParaRPr lang="ru-RU" b="1" dirty="0">
              <a:solidFill>
                <a:prstClr val="black"/>
              </a:solidFill>
            </a:endParaRPr>
          </a:p>
          <a:p>
            <a:pPr marL="0" lvl="0" indent="0">
              <a:buNone/>
            </a:pPr>
            <a:r>
              <a:rPr lang="ru-RU" b="1" dirty="0">
                <a:solidFill>
                  <a:srgbClr val="FF0000"/>
                </a:solidFill>
              </a:rPr>
              <a:t> …………,  ……….(5) </a:t>
            </a:r>
            <a:r>
              <a:rPr lang="ru-RU" b="1" dirty="0">
                <a:solidFill>
                  <a:prstClr val="black"/>
                </a:solidFill>
              </a:rPr>
              <a:t>– эти города могли стать центрами объединения русских земель</a:t>
            </a:r>
            <a:endParaRPr lang="ru-RU" dirty="0"/>
          </a:p>
        </p:txBody>
      </p:sp>
    </p:spTree>
    <p:extLst>
      <p:ext uri="{BB962C8B-B14F-4D97-AF65-F5344CB8AC3E}">
        <p14:creationId xmlns:p14="http://schemas.microsoft.com/office/powerpoint/2010/main" val="3964662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900" b="1" dirty="0">
                <a:solidFill>
                  <a:schemeClr val="accent2">
                    <a:lumMod val="75000"/>
                  </a:schemeClr>
                </a:solidFill>
              </a:rPr>
              <a:t>Самопроверка  </a:t>
            </a:r>
            <a:r>
              <a:rPr lang="ru-RU" sz="2900" b="1" dirty="0">
                <a:solidFill>
                  <a:prstClr val="black"/>
                </a:solidFill>
              </a:rPr>
              <a:t>     Критерии: «</a:t>
            </a:r>
            <a:r>
              <a:rPr lang="ru-RU" sz="2900" b="1" dirty="0">
                <a:solidFill>
                  <a:srgbClr val="FF0000"/>
                </a:solidFill>
              </a:rPr>
              <a:t>5</a:t>
            </a:r>
            <a:r>
              <a:rPr lang="ru-RU" sz="2900" b="1" dirty="0">
                <a:solidFill>
                  <a:prstClr val="black"/>
                </a:solidFill>
              </a:rPr>
              <a:t>» – 0 ошибок, «</a:t>
            </a:r>
            <a:r>
              <a:rPr lang="ru-RU" sz="2900" b="1" dirty="0">
                <a:solidFill>
                  <a:srgbClr val="FF0000"/>
                </a:solidFill>
              </a:rPr>
              <a:t>4</a:t>
            </a:r>
            <a:r>
              <a:rPr lang="ru-RU" sz="2900" b="1" dirty="0">
                <a:solidFill>
                  <a:prstClr val="black"/>
                </a:solidFill>
              </a:rPr>
              <a:t>»- 1 ошибка, «</a:t>
            </a:r>
            <a:r>
              <a:rPr lang="ru-RU" sz="2900" b="1" dirty="0">
                <a:solidFill>
                  <a:srgbClr val="FF0000"/>
                </a:solidFill>
              </a:rPr>
              <a:t>3</a:t>
            </a:r>
            <a:r>
              <a:rPr lang="ru-RU" sz="2900" b="1" dirty="0">
                <a:solidFill>
                  <a:prstClr val="black"/>
                </a:solidFill>
              </a:rPr>
              <a:t>» – 2 ошибки,  «</a:t>
            </a:r>
            <a:r>
              <a:rPr lang="ru-RU" sz="2900" b="1" dirty="0">
                <a:solidFill>
                  <a:srgbClr val="FF0000"/>
                </a:solidFill>
              </a:rPr>
              <a:t>2</a:t>
            </a:r>
            <a:r>
              <a:rPr lang="ru-RU" sz="2900" b="1" dirty="0">
                <a:solidFill>
                  <a:prstClr val="black"/>
                </a:solidFill>
              </a:rPr>
              <a:t>» = 3 и более ошибок </a:t>
            </a:r>
            <a:endParaRPr lang="ru-RU" dirty="0"/>
          </a:p>
        </p:txBody>
      </p:sp>
      <p:sp>
        <p:nvSpPr>
          <p:cNvPr id="3" name="Объект 2"/>
          <p:cNvSpPr>
            <a:spLocks noGrp="1"/>
          </p:cNvSpPr>
          <p:nvPr>
            <p:ph idx="1"/>
          </p:nvPr>
        </p:nvSpPr>
        <p:spPr/>
        <p:txBody>
          <a:bodyPr>
            <a:normAutofit fontScale="92500" lnSpcReduction="10000"/>
          </a:bodyPr>
          <a:lstStyle/>
          <a:p>
            <a:pPr lvl="0"/>
            <a:r>
              <a:rPr lang="ru-RU" b="1" dirty="0">
                <a:solidFill>
                  <a:srgbClr val="FF0000"/>
                </a:solidFill>
              </a:rPr>
              <a:t>Золотая Орда (1) </a:t>
            </a:r>
            <a:r>
              <a:rPr lang="ru-RU" b="1" dirty="0">
                <a:solidFill>
                  <a:prstClr val="black"/>
                </a:solidFill>
              </a:rPr>
              <a:t>– это государство монголов.</a:t>
            </a:r>
          </a:p>
          <a:p>
            <a:pPr lvl="0"/>
            <a:r>
              <a:rPr lang="ru-RU" b="1" dirty="0">
                <a:solidFill>
                  <a:prstClr val="black"/>
                </a:solidFill>
              </a:rPr>
              <a:t>Титул правителя Золотой Орды – </a:t>
            </a:r>
            <a:r>
              <a:rPr lang="ru-RU" b="1" dirty="0">
                <a:solidFill>
                  <a:srgbClr val="FF0000"/>
                </a:solidFill>
              </a:rPr>
              <a:t>хан.(2)</a:t>
            </a:r>
          </a:p>
          <a:p>
            <a:pPr lvl="0"/>
            <a:r>
              <a:rPr lang="ru-RU" b="1" dirty="0">
                <a:solidFill>
                  <a:srgbClr val="FF0000"/>
                </a:solidFill>
              </a:rPr>
              <a:t>Золотой ярлык(3) </a:t>
            </a:r>
            <a:r>
              <a:rPr lang="ru-RU" b="1" dirty="0">
                <a:solidFill>
                  <a:prstClr val="black"/>
                </a:solidFill>
              </a:rPr>
              <a:t>– это грамота, на великое княжение и право сбора дани,  которую хан давал русскому князю.</a:t>
            </a:r>
          </a:p>
          <a:p>
            <a:pPr lvl="0"/>
            <a:r>
              <a:rPr lang="ru-RU" b="1" dirty="0">
                <a:solidFill>
                  <a:prstClr val="black"/>
                </a:solidFill>
              </a:rPr>
              <a:t>Монголы захватили все русские княжества, кроме </a:t>
            </a:r>
            <a:r>
              <a:rPr lang="ru-RU" b="1" dirty="0" err="1">
                <a:solidFill>
                  <a:srgbClr val="FF0000"/>
                </a:solidFill>
              </a:rPr>
              <a:t>Новогородских</a:t>
            </a:r>
            <a:r>
              <a:rPr lang="ru-RU" b="1" dirty="0">
                <a:solidFill>
                  <a:srgbClr val="FF0000"/>
                </a:solidFill>
              </a:rPr>
              <a:t> земель.(4)</a:t>
            </a:r>
          </a:p>
          <a:p>
            <a:pPr lvl="0"/>
            <a:r>
              <a:rPr lang="ru-RU" b="1" dirty="0">
                <a:solidFill>
                  <a:srgbClr val="FF0000"/>
                </a:solidFill>
              </a:rPr>
              <a:t>Москва и Тверь (5) </a:t>
            </a:r>
            <a:r>
              <a:rPr lang="ru-RU" b="1" dirty="0">
                <a:solidFill>
                  <a:prstClr val="black"/>
                </a:solidFill>
              </a:rPr>
              <a:t>– эти города могли стать центрами объединения русских земель</a:t>
            </a:r>
          </a:p>
          <a:p>
            <a:pPr marL="0" lvl="0" indent="0">
              <a:buNone/>
            </a:pPr>
            <a:endParaRPr lang="ru-RU" b="1" dirty="0">
              <a:solidFill>
                <a:prstClr val="black"/>
              </a:solidFill>
            </a:endParaRPr>
          </a:p>
          <a:p>
            <a:endParaRPr lang="ru-RU" dirty="0"/>
          </a:p>
        </p:txBody>
      </p:sp>
    </p:spTree>
    <p:extLst>
      <p:ext uri="{BB962C8B-B14F-4D97-AF65-F5344CB8AC3E}">
        <p14:creationId xmlns:p14="http://schemas.microsoft.com/office/powerpoint/2010/main" val="2720750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Autofit/>
          </a:bodyPr>
          <a:lstStyle/>
          <a:p>
            <a:pPr>
              <a:spcAft>
                <a:spcPts val="0"/>
              </a:spcAft>
            </a:pPr>
            <a:r>
              <a:rPr lang="ru-RU" sz="3200" b="1" dirty="0">
                <a:solidFill>
                  <a:srgbClr val="333333"/>
                </a:solidFill>
                <a:latin typeface="Times New Roman"/>
                <a:ea typeface="Times New Roman"/>
              </a:rPr>
              <a:t>Проверка ошибочности понимания</a:t>
            </a:r>
            <a:endParaRPr lang="ru-RU" sz="2800" b="1" dirty="0">
              <a:effectLst/>
              <a:latin typeface="Times New Roman"/>
              <a:ea typeface="Times New Roman"/>
            </a:endParaRPr>
          </a:p>
        </p:txBody>
      </p:sp>
      <p:sp>
        <p:nvSpPr>
          <p:cNvPr id="3" name="Объект 2"/>
          <p:cNvSpPr>
            <a:spLocks noGrp="1"/>
          </p:cNvSpPr>
          <p:nvPr>
            <p:ph idx="1"/>
          </p:nvPr>
        </p:nvSpPr>
        <p:spPr>
          <a:xfrm>
            <a:off x="457200" y="764704"/>
            <a:ext cx="8229600" cy="5361459"/>
          </a:xfrm>
        </p:spPr>
        <p:txBody>
          <a:bodyPr/>
          <a:lstStyle/>
          <a:p>
            <a:pPr marL="0" indent="0">
              <a:spcAft>
                <a:spcPts val="0"/>
              </a:spcAft>
              <a:buNone/>
            </a:pPr>
            <a:endParaRPr lang="ru-RU" sz="2800" dirty="0">
              <a:solidFill>
                <a:srgbClr val="333333"/>
              </a:solidFill>
              <a:latin typeface="Times New Roman"/>
              <a:ea typeface="Times New Roman"/>
            </a:endParaRPr>
          </a:p>
          <a:p>
            <a:pPr marL="0" indent="0">
              <a:spcAft>
                <a:spcPts val="0"/>
              </a:spcAft>
              <a:buNone/>
            </a:pPr>
            <a:r>
              <a:rPr lang="ru-RU" sz="2800" dirty="0">
                <a:solidFill>
                  <a:srgbClr val="333333"/>
                </a:solidFill>
                <a:latin typeface="Times New Roman"/>
                <a:ea typeface="Times New Roman"/>
              </a:rPr>
              <a:t>Учитель намеренно дает учащимся ошибочные понятия или ошибочные суждения и т.д.. Затем он просит учащихся высказать свое согласие или несогласие со сказанным и объяснить свою точку зрения. </a:t>
            </a:r>
          </a:p>
          <a:p>
            <a:pPr marL="0" indent="0">
              <a:spcAft>
                <a:spcPts val="0"/>
              </a:spcAft>
              <a:buNone/>
            </a:pPr>
            <a:r>
              <a:rPr lang="ru-RU" sz="2800" dirty="0">
                <a:solidFill>
                  <a:srgbClr val="333333"/>
                </a:solidFill>
                <a:latin typeface="Times New Roman"/>
                <a:ea typeface="Times New Roman"/>
              </a:rPr>
              <a:t>Например: </a:t>
            </a:r>
            <a:r>
              <a:rPr lang="ru-RU" sz="2800" b="1" dirty="0">
                <a:solidFill>
                  <a:srgbClr val="333333"/>
                </a:solidFill>
                <a:latin typeface="Times New Roman"/>
                <a:ea typeface="Times New Roman"/>
              </a:rPr>
              <a:t>Московский князь Дмитрий со своим войском 8 сентября 1381года разгромил войска хана Узбека на Куликовском поле. Таким образом Русь избавилась от монгольского ига…</a:t>
            </a:r>
            <a:endParaRPr lang="ru-RU" sz="2800" b="1" dirty="0">
              <a:effectLst/>
              <a:latin typeface="Times New Roman"/>
              <a:ea typeface="Times New Roman"/>
            </a:endParaRPr>
          </a:p>
        </p:txBody>
      </p:sp>
    </p:spTree>
    <p:extLst>
      <p:ext uri="{BB962C8B-B14F-4D97-AF65-F5344CB8AC3E}">
        <p14:creationId xmlns:p14="http://schemas.microsoft.com/office/powerpoint/2010/main" val="3120211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Autofit/>
          </a:bodyPr>
          <a:lstStyle/>
          <a:p>
            <a:r>
              <a:rPr lang="ru-RU" sz="2800" b="1" dirty="0" err="1">
                <a:solidFill>
                  <a:srgbClr val="333333"/>
                </a:solidFill>
                <a:ea typeface="Calibri"/>
                <a:cs typeface="Times New Roman"/>
              </a:rPr>
              <a:t>Минитесты</a:t>
            </a:r>
            <a:endParaRPr lang="ru-RU" sz="2800" b="1" dirty="0"/>
          </a:p>
        </p:txBody>
      </p:sp>
      <p:sp>
        <p:nvSpPr>
          <p:cNvPr id="3" name="Объект 2"/>
          <p:cNvSpPr>
            <a:spLocks noGrp="1"/>
          </p:cNvSpPr>
          <p:nvPr>
            <p:ph idx="1"/>
          </p:nvPr>
        </p:nvSpPr>
        <p:spPr>
          <a:xfrm>
            <a:off x="457200" y="836712"/>
            <a:ext cx="8229600" cy="5289451"/>
          </a:xfrm>
        </p:spPr>
        <p:txBody>
          <a:bodyPr>
            <a:normAutofit fontScale="85000" lnSpcReduction="10000"/>
          </a:bodyPr>
          <a:lstStyle/>
          <a:p>
            <a:pPr>
              <a:spcAft>
                <a:spcPts val="0"/>
              </a:spcAft>
              <a:buFontTx/>
              <a:buChar char="-"/>
            </a:pPr>
            <a:r>
              <a:rPr lang="ru-RU" dirty="0">
                <a:solidFill>
                  <a:srgbClr val="333333"/>
                </a:solidFill>
                <a:latin typeface="Times New Roman"/>
                <a:ea typeface="Times New Roman"/>
              </a:rPr>
              <a:t>призваны оценивать фактические знания, умения и навыки учащихся, т.е. знания конкретной информации, определенного материала.</a:t>
            </a:r>
          </a:p>
          <a:p>
            <a:pPr>
              <a:spcAft>
                <a:spcPts val="0"/>
              </a:spcAft>
              <a:buFontTx/>
              <a:buChar char="-"/>
            </a:pPr>
            <a:endParaRPr lang="ru-RU" sz="2800" dirty="0">
              <a:latin typeface="Times New Roman"/>
              <a:ea typeface="Times New Roman"/>
            </a:endParaRPr>
          </a:p>
          <a:p>
            <a:pPr>
              <a:spcAft>
                <a:spcPts val="0"/>
              </a:spcAft>
              <a:buFontTx/>
              <a:buChar char="-"/>
            </a:pPr>
            <a:r>
              <a:rPr lang="ru-RU" dirty="0">
                <a:solidFill>
                  <a:srgbClr val="333333"/>
                </a:solidFill>
                <a:latin typeface="Times New Roman"/>
                <a:ea typeface="Times New Roman"/>
              </a:rPr>
              <a:t>Это тесты, предполагающие выбор:</a:t>
            </a:r>
            <a:endParaRPr lang="ru-RU" sz="2800" dirty="0">
              <a:latin typeface="Times New Roman"/>
              <a:ea typeface="Times New Roman"/>
            </a:endParaRPr>
          </a:p>
          <a:p>
            <a:pPr>
              <a:spcAft>
                <a:spcPts val="0"/>
              </a:spcAft>
            </a:pPr>
            <a:r>
              <a:rPr lang="ru-RU" dirty="0">
                <a:solidFill>
                  <a:srgbClr val="333333"/>
                </a:solidFill>
                <a:latin typeface="Times New Roman"/>
                <a:ea typeface="Times New Roman"/>
              </a:rPr>
              <a:t>из множества предложенных ответов;</a:t>
            </a:r>
            <a:endParaRPr lang="ru-RU" sz="2800" dirty="0">
              <a:latin typeface="Times New Roman"/>
              <a:ea typeface="Times New Roman"/>
            </a:endParaRPr>
          </a:p>
          <a:p>
            <a:pPr>
              <a:spcAft>
                <a:spcPts val="0"/>
              </a:spcAft>
            </a:pPr>
            <a:r>
              <a:rPr lang="ru-RU" dirty="0">
                <a:solidFill>
                  <a:srgbClr val="333333"/>
                </a:solidFill>
                <a:latin typeface="Times New Roman"/>
                <a:ea typeface="Times New Roman"/>
              </a:rPr>
              <a:t>из правильного/ неправильного ответа;</a:t>
            </a:r>
            <a:endParaRPr lang="ru-RU" sz="2800" dirty="0">
              <a:latin typeface="Times New Roman"/>
              <a:ea typeface="Times New Roman"/>
            </a:endParaRPr>
          </a:p>
          <a:p>
            <a:pPr>
              <a:spcAft>
                <a:spcPts val="0"/>
              </a:spcAft>
            </a:pPr>
            <a:r>
              <a:rPr lang="ru-RU" dirty="0">
                <a:solidFill>
                  <a:srgbClr val="333333"/>
                </a:solidFill>
                <a:latin typeface="Times New Roman"/>
                <a:ea typeface="Times New Roman"/>
              </a:rPr>
              <a:t>или предполагающие краткий ответ.</a:t>
            </a:r>
          </a:p>
          <a:p>
            <a:pPr>
              <a:spcAft>
                <a:spcPts val="0"/>
              </a:spcAft>
            </a:pPr>
            <a:endParaRPr lang="ru-RU" sz="2800" dirty="0">
              <a:latin typeface="Times New Roman"/>
              <a:ea typeface="Times New Roman"/>
            </a:endParaRPr>
          </a:p>
          <a:p>
            <a:pPr marL="0" indent="0">
              <a:buNone/>
            </a:pPr>
            <a:r>
              <a:rPr lang="ru-RU" sz="2800" b="1" dirty="0">
                <a:solidFill>
                  <a:srgbClr val="333333"/>
                </a:solidFill>
                <a:latin typeface="Times New Roman" pitchFamily="18" charset="0"/>
                <a:ea typeface="Calibri"/>
                <a:cs typeface="Times New Roman" pitchFamily="18" charset="0"/>
              </a:rPr>
              <a:t>Учитель обсуждает с учащимися разные варианты ответов и просит их объяснить свой выбор. Ответы позволяют учителю определить уровень и качество понимания учащимися изученной темы </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09983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r>
              <a:rPr lang="ru-RU" sz="2800" b="1" dirty="0">
                <a:ea typeface="Calibri"/>
                <a:cs typeface="Times New Roman"/>
              </a:rPr>
              <a:t>Таблица четырех квадратов </a:t>
            </a:r>
            <a:endParaRPr lang="ru-RU" sz="2800" b="1" dirty="0"/>
          </a:p>
        </p:txBody>
      </p:sp>
      <p:sp>
        <p:nvSpPr>
          <p:cNvPr id="3" name="Объект 2"/>
          <p:cNvSpPr>
            <a:spLocks noGrp="1"/>
          </p:cNvSpPr>
          <p:nvPr>
            <p:ph idx="1"/>
          </p:nvPr>
        </p:nvSpPr>
        <p:spPr>
          <a:xfrm>
            <a:off x="457200" y="836712"/>
            <a:ext cx="8229600" cy="5289451"/>
          </a:xfrm>
        </p:spPr>
        <p:txBody>
          <a:bodyPr>
            <a:noAutofit/>
          </a:bodyPr>
          <a:lstStyle/>
          <a:p>
            <a:pPr>
              <a:spcAft>
                <a:spcPts val="0"/>
              </a:spcAft>
              <a:buFontTx/>
              <a:buChar char="-"/>
            </a:pPr>
            <a:r>
              <a:rPr lang="ru-RU" sz="2400" b="1" dirty="0">
                <a:latin typeface="Times New Roman" pitchFamily="18" charset="0"/>
                <a:ea typeface="Times New Roman"/>
                <a:cs typeface="Times New Roman" pitchFamily="18" charset="0"/>
              </a:rPr>
              <a:t>Нацелена на проверку усвоения нового материала</a:t>
            </a:r>
          </a:p>
          <a:p>
            <a:pPr>
              <a:spcAft>
                <a:spcPts val="0"/>
              </a:spcAft>
            </a:pPr>
            <a:r>
              <a:rPr lang="ru-RU" sz="2400" dirty="0">
                <a:latin typeface="Times New Roman" pitchFamily="18" charset="0"/>
                <a:ea typeface="Times New Roman"/>
                <a:cs typeface="Times New Roman" pitchFamily="18" charset="0"/>
              </a:rPr>
              <a:t>таблица из четырех квадратов с надписями: </a:t>
            </a:r>
            <a:r>
              <a:rPr lang="ru-RU" sz="2400" u="sng" dirty="0">
                <a:latin typeface="Times New Roman" pitchFamily="18" charset="0"/>
                <a:ea typeface="Calibri"/>
                <a:cs typeface="Times New Roman" pitchFamily="18" charset="0"/>
              </a:rPr>
              <a:t>«Предсказать», «Объяснить», «Обобщить» и «Оценить</a:t>
            </a:r>
            <a:r>
              <a:rPr lang="ru-RU" sz="2400" dirty="0">
                <a:latin typeface="Times New Roman" pitchFamily="18" charset="0"/>
                <a:ea typeface="Calibri"/>
                <a:cs typeface="Times New Roman" pitchFamily="18" charset="0"/>
              </a:rPr>
              <a:t>».</a:t>
            </a:r>
          </a:p>
          <a:p>
            <a:pPr>
              <a:spcAft>
                <a:spcPts val="0"/>
              </a:spcAft>
            </a:pPr>
            <a:r>
              <a:rPr lang="ru-RU" sz="2400" dirty="0">
                <a:latin typeface="Times New Roman" pitchFamily="18" charset="0"/>
                <a:ea typeface="Calibri"/>
                <a:cs typeface="Times New Roman" pitchFamily="18" charset="0"/>
              </a:rPr>
              <a:t> После объяснения нового материала он просит учащихся выбрать определенный квадрат</a:t>
            </a:r>
            <a:r>
              <a:rPr lang="ru-RU" sz="2400" dirty="0">
                <a:solidFill>
                  <a:srgbClr val="333333"/>
                </a:solidFill>
                <a:latin typeface="Times New Roman" pitchFamily="18" charset="0"/>
                <a:ea typeface="Calibri"/>
                <a:cs typeface="Times New Roman" pitchFamily="18" charset="0"/>
              </a:rPr>
              <a:t>.</a:t>
            </a:r>
          </a:p>
          <a:p>
            <a:pPr>
              <a:spcAft>
                <a:spcPts val="0"/>
              </a:spcAft>
            </a:pPr>
            <a:r>
              <a:rPr lang="ru-RU" sz="2400" dirty="0">
                <a:solidFill>
                  <a:srgbClr val="333333"/>
                </a:solidFill>
                <a:latin typeface="Times New Roman" pitchFamily="18" charset="0"/>
                <a:ea typeface="Times New Roman"/>
                <a:cs typeface="Times New Roman" pitchFamily="18" charset="0"/>
              </a:rPr>
              <a:t>в зависимости от выбора квадрата, учитель задает вопрос.</a:t>
            </a:r>
            <a:endParaRPr lang="ru-RU" sz="2400" dirty="0">
              <a:latin typeface="Times New Roman" pitchFamily="18" charset="0"/>
              <a:ea typeface="Times New Roman"/>
              <a:cs typeface="Times New Roman" pitchFamily="18" charset="0"/>
            </a:endParaRPr>
          </a:p>
          <a:p>
            <a:pPr>
              <a:spcAft>
                <a:spcPts val="0"/>
              </a:spcAft>
            </a:pPr>
            <a:r>
              <a:rPr lang="ru-RU" sz="2400" dirty="0">
                <a:solidFill>
                  <a:srgbClr val="333333"/>
                </a:solidFill>
                <a:latin typeface="Times New Roman" pitchFamily="18" charset="0"/>
                <a:ea typeface="Times New Roman"/>
                <a:cs typeface="Times New Roman" pitchFamily="18" charset="0"/>
              </a:rPr>
              <a:t>Например: </a:t>
            </a:r>
            <a:r>
              <a:rPr lang="ru-RU" sz="2400" b="1" dirty="0">
                <a:solidFill>
                  <a:srgbClr val="333333"/>
                </a:solidFill>
                <a:latin typeface="Times New Roman" pitchFamily="18" charset="0"/>
                <a:ea typeface="Times New Roman"/>
                <a:cs typeface="Times New Roman" pitchFamily="18" charset="0"/>
              </a:rPr>
              <a:t>квадрат «Обобщить», то можно дать  задание: «Перечислите основные идеи из нового материала». квадрат «Объяснить», то задать вопрос:  «Как вы понимаете изученный термин (понятие)?». Квадрат «Предсказать» - задать вопрос «Как будут далее развиваться события?.</a:t>
            </a:r>
          </a:p>
          <a:p>
            <a:pPr marL="0" indent="0">
              <a:spcAft>
                <a:spcPts val="0"/>
              </a:spcAft>
              <a:buNone/>
            </a:pPr>
            <a:r>
              <a:rPr lang="ru-RU" sz="2400" b="1" dirty="0">
                <a:solidFill>
                  <a:srgbClr val="333333"/>
                </a:solidFill>
                <a:latin typeface="Times New Roman" pitchFamily="18" charset="0"/>
                <a:ea typeface="Times New Roman"/>
                <a:cs typeface="Times New Roman" pitchFamily="18" charset="0"/>
              </a:rPr>
              <a:t>Квадрат «Оценить» потребует от учащегося дать свою оценку событию, действию, личности..</a:t>
            </a:r>
            <a:endParaRPr lang="ru-RU" sz="2400" b="1" dirty="0">
              <a:latin typeface="Times New Roman" pitchFamily="18" charset="0"/>
              <a:ea typeface="Times New Roman"/>
              <a:cs typeface="Times New Roman" pitchFamily="18" charset="0"/>
            </a:endParaRPr>
          </a:p>
          <a:p>
            <a:pPr>
              <a:spcAft>
                <a:spcPts val="0"/>
              </a:spcAft>
            </a:pPr>
            <a:endParaRPr lang="ru-RU" sz="2400" dirty="0">
              <a:solidFill>
                <a:srgbClr val="333333"/>
              </a:solidFill>
              <a:latin typeface="Times New Roman" pitchFamily="18" charset="0"/>
              <a:ea typeface="Calibri"/>
              <a:cs typeface="Times New Roman" pitchFamily="18" charset="0"/>
            </a:endParaRPr>
          </a:p>
          <a:p>
            <a:pPr>
              <a:spcAft>
                <a:spcPts val="0"/>
              </a:spcAft>
            </a:pPr>
            <a:endParaRPr lang="ru-RU" sz="24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2445443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Autofit/>
          </a:bodyPr>
          <a:lstStyle/>
          <a:p>
            <a:pPr>
              <a:spcAft>
                <a:spcPts val="0"/>
              </a:spcAft>
            </a:pPr>
            <a:r>
              <a:rPr lang="ru-RU" sz="2800" b="1" dirty="0">
                <a:solidFill>
                  <a:srgbClr val="333333"/>
                </a:solidFill>
                <a:latin typeface="Times New Roman"/>
                <a:ea typeface="Times New Roman"/>
              </a:rPr>
              <a:t>Обязательный элемент оценивания – предоставление обратной связи.</a:t>
            </a:r>
            <a:br>
              <a:rPr lang="ru-RU" sz="2400" b="1" dirty="0">
                <a:latin typeface="Times New Roman"/>
                <a:ea typeface="Times New Roman"/>
              </a:rPr>
            </a:br>
            <a:endParaRPr lang="ru-RU" sz="2800" b="1" dirty="0"/>
          </a:p>
        </p:txBody>
      </p:sp>
      <p:sp>
        <p:nvSpPr>
          <p:cNvPr id="3" name="Объект 2"/>
          <p:cNvSpPr>
            <a:spLocks noGrp="1"/>
          </p:cNvSpPr>
          <p:nvPr>
            <p:ph idx="1"/>
          </p:nvPr>
        </p:nvSpPr>
        <p:spPr>
          <a:xfrm>
            <a:off x="467544" y="1268760"/>
            <a:ext cx="8229600" cy="4886003"/>
          </a:xfrm>
        </p:spPr>
        <p:txBody>
          <a:bodyPr>
            <a:normAutofit lnSpcReduction="10000"/>
          </a:bodyPr>
          <a:lstStyle/>
          <a:p>
            <a:pPr marL="0" indent="0">
              <a:buNone/>
            </a:pPr>
            <a:r>
              <a:rPr lang="ru-RU" sz="2800" dirty="0">
                <a:ea typeface="Calibri"/>
                <a:cs typeface="Times New Roman"/>
              </a:rPr>
              <a:t>- </a:t>
            </a:r>
            <a:r>
              <a:rPr lang="ru-RU" sz="2800" dirty="0">
                <a:latin typeface="Times New Roman" pitchFamily="18" charset="0"/>
                <a:ea typeface="Calibri"/>
                <a:cs typeface="Times New Roman" pitchFamily="18" charset="0"/>
              </a:rPr>
              <a:t>Проверяя письменные работы учащихся, </a:t>
            </a:r>
            <a:r>
              <a:rPr lang="ru-RU" sz="2800" b="1" dirty="0">
                <a:latin typeface="Times New Roman" pitchFamily="18" charset="0"/>
                <a:ea typeface="Calibri"/>
                <a:cs typeface="Times New Roman" pitchFamily="18" charset="0"/>
              </a:rPr>
              <a:t>учитель делает свои комментарии в соответствии с критериями оценки и уровнем достижения результата.</a:t>
            </a:r>
          </a:p>
          <a:p>
            <a:pPr>
              <a:spcAft>
                <a:spcPts val="0"/>
              </a:spcAft>
              <a:buFontTx/>
              <a:buChar char="-"/>
            </a:pPr>
            <a:r>
              <a:rPr lang="ru-RU" sz="2800" dirty="0">
                <a:latin typeface="Times New Roman"/>
                <a:ea typeface="Times New Roman"/>
              </a:rPr>
              <a:t>Комментарии должны быть ясными и нести обучающий характер.  </a:t>
            </a:r>
          </a:p>
          <a:p>
            <a:pPr>
              <a:spcAft>
                <a:spcPts val="0"/>
              </a:spcAft>
              <a:buFontTx/>
              <a:buChar char="-"/>
            </a:pPr>
            <a:r>
              <a:rPr lang="ru-RU" sz="2800" dirty="0">
                <a:latin typeface="Times New Roman"/>
                <a:ea typeface="Times New Roman"/>
              </a:rPr>
              <a:t>Проверяя письменную работу, можно выделять правильные (интересные) части одним цветом, а требующие доработки – другим.  Комментарии к письменным работам могут включать напоминания (что следует добавить), подсказки или примеры</a:t>
            </a:r>
            <a:endParaRPr lang="ru-RU" sz="2400" dirty="0">
              <a:latin typeface="Times New Roman"/>
              <a:ea typeface="Times New Roman"/>
            </a:endParaRPr>
          </a:p>
          <a:p>
            <a:pPr marL="0" indent="0">
              <a:buNone/>
            </a:pPr>
            <a:endParaRPr lang="ru-RU" sz="2800" dirty="0"/>
          </a:p>
        </p:txBody>
      </p:sp>
    </p:spTree>
    <p:extLst>
      <p:ext uri="{BB962C8B-B14F-4D97-AF65-F5344CB8AC3E}">
        <p14:creationId xmlns:p14="http://schemas.microsoft.com/office/powerpoint/2010/main" val="1633604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1714202"/>
          </a:xfrm>
        </p:spPr>
        <p:txBody>
          <a:bodyPr>
            <a:noAutofit/>
          </a:bodyPr>
          <a:lstStyle/>
          <a:p>
            <a:r>
              <a:rPr lang="ru-RU" sz="2800" b="1" dirty="0">
                <a:solidFill>
                  <a:srgbClr val="000000"/>
                </a:solidFill>
                <a:latin typeface="Times New Roman"/>
              </a:rPr>
              <a:t>Основные цели и характеристики системы оценивания содержатся в Федеральном государственном образовательном стандарте основного общего образования (ФГОС ООО). </a:t>
            </a:r>
            <a:endParaRPr lang="ru-RU" sz="2800" dirty="0"/>
          </a:p>
        </p:txBody>
      </p:sp>
      <p:sp>
        <p:nvSpPr>
          <p:cNvPr id="5" name="Объект 4"/>
          <p:cNvSpPr>
            <a:spLocks noGrp="1"/>
          </p:cNvSpPr>
          <p:nvPr>
            <p:ph idx="1"/>
          </p:nvPr>
        </p:nvSpPr>
        <p:spPr>
          <a:xfrm>
            <a:off x="457200" y="2060848"/>
            <a:ext cx="8229600" cy="4065315"/>
          </a:xfrm>
        </p:spPr>
        <p:txBody>
          <a:bodyPr>
            <a:normAutofit fontScale="85000" lnSpcReduction="10000"/>
          </a:bodyPr>
          <a:lstStyle/>
          <a:p>
            <a:pPr marL="0" indent="0">
              <a:spcAft>
                <a:spcPts val="0"/>
              </a:spcAft>
              <a:buNone/>
            </a:pPr>
            <a:r>
              <a:rPr lang="ru-RU" dirty="0">
                <a:latin typeface="Times New Roman"/>
                <a:ea typeface="Times New Roman"/>
              </a:rPr>
              <a:t>- Заявленные в Стандарте и представленные для нашей школьной практики принципы и форматы оценивания полностью отвечают стратегии и формам реализации формирующего подхода к оценке учебных достижений.</a:t>
            </a:r>
            <a:endParaRPr lang="ru-RU" sz="2800" dirty="0">
              <a:latin typeface="Times New Roman"/>
              <a:ea typeface="Times New Roman"/>
            </a:endParaRPr>
          </a:p>
          <a:p>
            <a:pPr marL="0" indent="0">
              <a:spcAft>
                <a:spcPts val="0"/>
              </a:spcAft>
              <a:buNone/>
            </a:pPr>
            <a:r>
              <a:rPr lang="ru-RU" dirty="0">
                <a:latin typeface="Times New Roman"/>
                <a:ea typeface="Times New Roman"/>
              </a:rPr>
              <a:t>- Формирующее оценивание нацелено на определение индивидуальных достижений каждого учащегося и не предполагает как сравнения результатов, продемонстрированных разными учащимися, так и административных выводов по результатам обучения.</a:t>
            </a:r>
            <a:endParaRPr lang="ru-RU" sz="2800" dirty="0">
              <a:effectLst/>
              <a:latin typeface="Times New Roman"/>
              <a:ea typeface="Times New Roman"/>
            </a:endParaRPr>
          </a:p>
        </p:txBody>
      </p:sp>
    </p:spTree>
    <p:extLst>
      <p:ext uri="{BB962C8B-B14F-4D97-AF65-F5344CB8AC3E}">
        <p14:creationId xmlns:p14="http://schemas.microsoft.com/office/powerpoint/2010/main" val="3469222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432048"/>
          </a:xfrm>
        </p:spPr>
        <p:txBody>
          <a:bodyPr>
            <a:noAutofit/>
          </a:bodyPr>
          <a:lstStyle/>
          <a:p>
            <a:pPr algn="l">
              <a:spcAft>
                <a:spcPts val="0"/>
              </a:spcAft>
            </a:pPr>
            <a:br>
              <a:rPr lang="ru-RU" sz="2800" dirty="0">
                <a:solidFill>
                  <a:srgbClr val="333333"/>
                </a:solidFill>
                <a:latin typeface="Times New Roman"/>
                <a:ea typeface="Times New Roman"/>
              </a:rPr>
            </a:br>
            <a:r>
              <a:rPr lang="ru-RU" sz="2800" b="1" dirty="0" err="1">
                <a:solidFill>
                  <a:srgbClr val="333333"/>
                </a:solidFill>
                <a:latin typeface="Times New Roman"/>
                <a:ea typeface="Times New Roman"/>
              </a:rPr>
              <a:t>Самооценивание</a:t>
            </a:r>
            <a:r>
              <a:rPr lang="ru-RU" sz="2800" b="1" dirty="0">
                <a:solidFill>
                  <a:srgbClr val="333333"/>
                </a:solidFill>
                <a:latin typeface="Times New Roman"/>
                <a:ea typeface="Times New Roman"/>
              </a:rPr>
              <a:t> и </a:t>
            </a:r>
            <a:r>
              <a:rPr lang="ru-RU" sz="2800" b="1" dirty="0" err="1">
                <a:solidFill>
                  <a:srgbClr val="333333"/>
                </a:solidFill>
                <a:latin typeface="Times New Roman"/>
                <a:ea typeface="Times New Roman"/>
              </a:rPr>
              <a:t>взаимооценивание</a:t>
            </a:r>
            <a:r>
              <a:rPr lang="ru-RU" sz="2800" b="1" dirty="0">
                <a:solidFill>
                  <a:srgbClr val="333333"/>
                </a:solidFill>
                <a:latin typeface="Times New Roman"/>
                <a:ea typeface="Times New Roman"/>
              </a:rPr>
              <a:t>       </a:t>
            </a:r>
            <a:br>
              <a:rPr lang="ru-RU" sz="2400" b="1" dirty="0">
                <a:latin typeface="Times New Roman"/>
                <a:ea typeface="Times New Roman"/>
              </a:rPr>
            </a:br>
            <a:endParaRPr lang="ru-RU" sz="2800" b="1" dirty="0"/>
          </a:p>
        </p:txBody>
      </p:sp>
      <p:sp>
        <p:nvSpPr>
          <p:cNvPr id="3" name="Объект 2"/>
          <p:cNvSpPr>
            <a:spLocks noGrp="1"/>
          </p:cNvSpPr>
          <p:nvPr>
            <p:ph idx="1"/>
          </p:nvPr>
        </p:nvSpPr>
        <p:spPr>
          <a:xfrm>
            <a:off x="457200" y="620688"/>
            <a:ext cx="8229600" cy="5505475"/>
          </a:xfrm>
        </p:spPr>
        <p:txBody>
          <a:bodyPr>
            <a:normAutofit fontScale="92500"/>
          </a:bodyPr>
          <a:lstStyle/>
          <a:p>
            <a:pPr marL="0" indent="0">
              <a:spcAft>
                <a:spcPts val="0"/>
              </a:spcAft>
              <a:buNone/>
            </a:pPr>
            <a:endParaRPr lang="ru-RU" sz="2400" dirty="0">
              <a:solidFill>
                <a:srgbClr val="333333"/>
              </a:solidFill>
              <a:latin typeface="Times New Roman"/>
              <a:ea typeface="Times New Roman"/>
            </a:endParaRPr>
          </a:p>
          <a:p>
            <a:pPr marL="0" indent="0">
              <a:spcAft>
                <a:spcPts val="0"/>
              </a:spcAft>
              <a:buNone/>
            </a:pPr>
            <a:r>
              <a:rPr lang="ru-RU" sz="2400" dirty="0">
                <a:solidFill>
                  <a:srgbClr val="333333"/>
                </a:solidFill>
                <a:latin typeface="Times New Roman"/>
                <a:ea typeface="Times New Roman"/>
              </a:rPr>
              <a:t>- Процесс, в ходе которого учащиеся собирают информацию о своем учении, </a:t>
            </a:r>
            <a:r>
              <a:rPr lang="ru-RU" sz="2400" dirty="0">
                <a:latin typeface="Times New Roman"/>
                <a:ea typeface="Times New Roman"/>
              </a:rPr>
              <a:t>анализируют ее и делают выводы о своем прогрессе. </a:t>
            </a:r>
            <a:r>
              <a:rPr lang="ru-RU" sz="2400" b="1" dirty="0">
                <a:latin typeface="Times New Roman"/>
                <a:ea typeface="Times New Roman"/>
              </a:rPr>
              <a:t>Обязательное условие проведения </a:t>
            </a:r>
            <a:r>
              <a:rPr lang="ru-RU" sz="2400" b="1" dirty="0" err="1">
                <a:latin typeface="Times New Roman"/>
                <a:ea typeface="Times New Roman"/>
              </a:rPr>
              <a:t>самооценивания</a:t>
            </a:r>
            <a:r>
              <a:rPr lang="ru-RU" sz="2400" b="1" dirty="0">
                <a:latin typeface="Times New Roman"/>
                <a:ea typeface="Times New Roman"/>
              </a:rPr>
              <a:t> и </a:t>
            </a:r>
            <a:r>
              <a:rPr lang="ru-RU" sz="2400" b="1" dirty="0" err="1">
                <a:latin typeface="Times New Roman"/>
                <a:ea typeface="Times New Roman"/>
              </a:rPr>
              <a:t>взаимооценивания</a:t>
            </a:r>
            <a:r>
              <a:rPr lang="ru-RU" sz="2400" b="1" dirty="0">
                <a:latin typeface="Times New Roman"/>
                <a:ea typeface="Times New Roman"/>
              </a:rPr>
              <a:t> – наличие критериев оценивания работы</a:t>
            </a:r>
            <a:r>
              <a:rPr lang="ru-RU" sz="2400" dirty="0">
                <a:latin typeface="Times New Roman"/>
                <a:ea typeface="Times New Roman"/>
              </a:rPr>
              <a:t>, с которыми учащиеся должны быть ознакомлены в начале изучения темы и до начала выполнения работы. </a:t>
            </a:r>
            <a:r>
              <a:rPr lang="ru-RU" sz="2400" b="1" dirty="0">
                <a:latin typeface="Times New Roman"/>
                <a:ea typeface="Times New Roman"/>
              </a:rPr>
              <a:t>Убедитесь, что все учащиеся поняли предложенные критерии.</a:t>
            </a:r>
          </a:p>
          <a:p>
            <a:pPr marL="0" indent="0">
              <a:spcAft>
                <a:spcPts val="0"/>
              </a:spcAft>
              <a:buNone/>
            </a:pPr>
            <a:r>
              <a:rPr lang="ru-RU" sz="2400" dirty="0">
                <a:latin typeface="Times New Roman" pitchFamily="18" charset="0"/>
                <a:ea typeface="Calibri"/>
                <a:cs typeface="Times New Roman" pitchFamily="18" charset="0"/>
              </a:rPr>
              <a:t>Важна не только самооценка, но и </a:t>
            </a:r>
            <a:r>
              <a:rPr lang="ru-RU" sz="2400" dirty="0" err="1">
                <a:latin typeface="Times New Roman" pitchFamily="18" charset="0"/>
                <a:ea typeface="Calibri"/>
                <a:cs typeface="Times New Roman" pitchFamily="18" charset="0"/>
              </a:rPr>
              <a:t>критериальное</a:t>
            </a:r>
            <a:r>
              <a:rPr lang="ru-RU" sz="2400" dirty="0">
                <a:latin typeface="Times New Roman" pitchFamily="18" charset="0"/>
                <a:ea typeface="Calibri"/>
                <a:cs typeface="Times New Roman" pitchFamily="18" charset="0"/>
              </a:rPr>
              <a:t> </a:t>
            </a:r>
            <a:r>
              <a:rPr lang="ru-RU" sz="2400" dirty="0" err="1">
                <a:latin typeface="Times New Roman" pitchFamily="18" charset="0"/>
                <a:ea typeface="Calibri"/>
                <a:cs typeface="Times New Roman" pitchFamily="18" charset="0"/>
              </a:rPr>
              <a:t>взаимооценивание</a:t>
            </a:r>
            <a:r>
              <a:rPr lang="ru-RU" sz="2400" dirty="0">
                <a:latin typeface="Times New Roman" pitchFamily="18" charset="0"/>
                <a:ea typeface="Calibri"/>
                <a:cs typeface="Times New Roman" pitchFamily="18" charset="0"/>
              </a:rPr>
              <a:t>. Использую на уроках парное </a:t>
            </a:r>
            <a:r>
              <a:rPr lang="ru-RU" sz="2400" dirty="0" err="1">
                <a:latin typeface="Times New Roman" pitchFamily="18" charset="0"/>
                <a:ea typeface="Calibri"/>
                <a:cs typeface="Times New Roman" pitchFamily="18" charset="0"/>
              </a:rPr>
              <a:t>взаимооценивание</a:t>
            </a:r>
            <a:r>
              <a:rPr lang="ru-RU" sz="2400" dirty="0">
                <a:latin typeface="Times New Roman" pitchFamily="18" charset="0"/>
                <a:ea typeface="Calibri"/>
                <a:cs typeface="Times New Roman" pitchFamily="18" charset="0"/>
              </a:rPr>
              <a:t>, когда обучающиеся обмениваются работами и оценивают работы друг друга</a:t>
            </a:r>
          </a:p>
          <a:p>
            <a:pPr marL="0" indent="0">
              <a:spcAft>
                <a:spcPts val="0"/>
              </a:spcAft>
              <a:buNone/>
            </a:pPr>
            <a:r>
              <a:rPr lang="ru-RU" sz="2400" b="1" dirty="0">
                <a:latin typeface="Times New Roman" pitchFamily="18" charset="0"/>
                <a:ea typeface="Calibri"/>
                <a:cs typeface="Times New Roman" pitchFamily="18" charset="0"/>
              </a:rPr>
              <a:t>Работа учащегося сравнивается с образцом (эталоном) правильно выполненной работы</a:t>
            </a:r>
            <a:r>
              <a:rPr lang="ru-RU" sz="2400" dirty="0">
                <a:latin typeface="Times New Roman" pitchFamily="18" charset="0"/>
                <a:ea typeface="Calibri"/>
                <a:cs typeface="Times New Roman" pitchFamily="18" charset="0"/>
              </a:rPr>
              <a:t>, который известен учащимся заранее</a:t>
            </a:r>
            <a:endParaRPr lang="ru-RU" sz="2400"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145823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570186"/>
          </a:xfrm>
        </p:spPr>
        <p:txBody>
          <a:bodyPr>
            <a:noAutofit/>
          </a:bodyPr>
          <a:lstStyle/>
          <a:p>
            <a:pPr>
              <a:lnSpc>
                <a:spcPct val="115000"/>
              </a:lnSpc>
              <a:spcAft>
                <a:spcPts val="0"/>
              </a:spcAft>
            </a:pPr>
            <a:r>
              <a:rPr lang="ru-RU" sz="2800" b="1" dirty="0">
                <a:latin typeface="Times New Roman"/>
                <a:ea typeface="Calibri"/>
                <a:cs typeface="Times New Roman"/>
              </a:rPr>
              <a:t>виды отметок</a:t>
            </a:r>
            <a:r>
              <a:rPr lang="ru-RU" sz="2800" dirty="0">
                <a:latin typeface="Times New Roman"/>
                <a:ea typeface="Calibri"/>
                <a:cs typeface="Times New Roman"/>
              </a:rPr>
              <a:t>: </a:t>
            </a:r>
            <a:br>
              <a:rPr lang="ru-RU" sz="2800" dirty="0">
                <a:latin typeface="Times New Roman"/>
                <a:ea typeface="Calibri"/>
                <a:cs typeface="Times New Roman"/>
              </a:rPr>
            </a:br>
            <a:r>
              <a:rPr lang="ru-RU" sz="2800" b="1" dirty="0">
                <a:latin typeface="Times New Roman"/>
                <a:ea typeface="Calibri"/>
                <a:cs typeface="Times New Roman"/>
              </a:rPr>
              <a:t>внутренняя отметка (формирующая) </a:t>
            </a:r>
            <a:br>
              <a:rPr lang="ru-RU" sz="2800" b="1" dirty="0">
                <a:latin typeface="Times New Roman"/>
                <a:ea typeface="Calibri"/>
                <a:cs typeface="Times New Roman"/>
              </a:rPr>
            </a:br>
            <a:r>
              <a:rPr lang="ru-RU" sz="2800" b="1" dirty="0">
                <a:latin typeface="Times New Roman"/>
                <a:ea typeface="Calibri"/>
                <a:cs typeface="Times New Roman"/>
              </a:rPr>
              <a:t>и внешняя отметка (суммирующая).</a:t>
            </a:r>
            <a:br>
              <a:rPr lang="ru-RU" sz="2800" b="1" dirty="0">
                <a:ea typeface="Calibri"/>
                <a:cs typeface="Times New Roman"/>
              </a:rPr>
            </a:br>
            <a:endParaRPr lang="ru-RU" sz="2800" b="1" dirty="0"/>
          </a:p>
        </p:txBody>
      </p:sp>
      <p:sp>
        <p:nvSpPr>
          <p:cNvPr id="3" name="Объект 2"/>
          <p:cNvSpPr>
            <a:spLocks noGrp="1"/>
          </p:cNvSpPr>
          <p:nvPr>
            <p:ph idx="1"/>
          </p:nvPr>
        </p:nvSpPr>
        <p:spPr>
          <a:xfrm>
            <a:off x="457200" y="1844824"/>
            <a:ext cx="8229600" cy="4281339"/>
          </a:xfrm>
        </p:spPr>
        <p:txBody>
          <a:bodyPr>
            <a:normAutofit fontScale="77500" lnSpcReduction="20000"/>
          </a:bodyPr>
          <a:lstStyle/>
          <a:p>
            <a:pPr>
              <a:lnSpc>
                <a:spcPct val="115000"/>
              </a:lnSpc>
              <a:spcAft>
                <a:spcPts val="0"/>
              </a:spcAft>
            </a:pPr>
            <a:endParaRPr lang="ru-RU" dirty="0">
              <a:latin typeface="Times New Roman"/>
              <a:ea typeface="Calibri"/>
              <a:cs typeface="Times New Roman"/>
            </a:endParaRPr>
          </a:p>
          <a:p>
            <a:pPr>
              <a:lnSpc>
                <a:spcPct val="115000"/>
              </a:lnSpc>
              <a:spcAft>
                <a:spcPts val="0"/>
              </a:spcAft>
            </a:pPr>
            <a:r>
              <a:rPr lang="ru-RU" b="1" dirty="0">
                <a:latin typeface="Times New Roman"/>
                <a:ea typeface="Calibri"/>
                <a:cs typeface="Times New Roman"/>
              </a:rPr>
              <a:t>Внутренняя отметка </a:t>
            </a:r>
            <a:r>
              <a:rPr lang="ru-RU" dirty="0">
                <a:latin typeface="Times New Roman"/>
                <a:ea typeface="Calibri"/>
                <a:cs typeface="Times New Roman"/>
              </a:rPr>
              <a:t>устанавливает «обратную связь </a:t>
            </a:r>
            <a:r>
              <a:rPr lang="ru-RU" b="1" dirty="0">
                <a:latin typeface="Times New Roman"/>
                <a:ea typeface="Calibri"/>
                <a:cs typeface="Times New Roman"/>
              </a:rPr>
              <a:t>«между учащимися и степенью успешности достижения им целей обучения </a:t>
            </a:r>
            <a:r>
              <a:rPr lang="ru-RU" dirty="0">
                <a:latin typeface="Times New Roman"/>
                <a:ea typeface="Calibri"/>
                <a:cs typeface="Times New Roman"/>
              </a:rPr>
              <a:t>(результаты ученика в сравнении с его же предыдущими результатами).</a:t>
            </a:r>
            <a:endParaRPr lang="ru-RU" sz="2400" dirty="0">
              <a:ea typeface="Calibri"/>
              <a:cs typeface="Times New Roman"/>
            </a:endParaRPr>
          </a:p>
          <a:p>
            <a:pPr marL="0" indent="0">
              <a:lnSpc>
                <a:spcPct val="115000"/>
              </a:lnSpc>
              <a:spcAft>
                <a:spcPts val="0"/>
              </a:spcAft>
              <a:buNone/>
            </a:pPr>
            <a:r>
              <a:rPr lang="ru-RU" dirty="0">
                <a:latin typeface="Times New Roman"/>
                <a:ea typeface="Calibri"/>
                <a:cs typeface="Times New Roman"/>
              </a:rPr>
              <a:t> </a:t>
            </a:r>
            <a:endParaRPr lang="ru-RU" sz="2400" dirty="0">
              <a:ea typeface="Calibri"/>
              <a:cs typeface="Times New Roman"/>
            </a:endParaRPr>
          </a:p>
          <a:p>
            <a:r>
              <a:rPr lang="ru-RU" b="1" dirty="0">
                <a:latin typeface="Times New Roman"/>
                <a:ea typeface="Calibri"/>
              </a:rPr>
              <a:t>Внешняя отметка </a:t>
            </a:r>
            <a:r>
              <a:rPr lang="ru-RU" dirty="0">
                <a:latin typeface="Times New Roman"/>
                <a:ea typeface="Calibri"/>
              </a:rPr>
              <a:t>связана с выставлением отметок и предполагает </a:t>
            </a:r>
            <a:r>
              <a:rPr lang="ru-RU" b="1" dirty="0">
                <a:latin typeface="Times New Roman"/>
                <a:ea typeface="Calibri"/>
              </a:rPr>
              <a:t>вынесение заключительного суждения о том, чего сумел достичь обучающийся в курсе обучения на основе единых требований</a:t>
            </a:r>
            <a:r>
              <a:rPr lang="ru-RU" dirty="0">
                <a:latin typeface="Times New Roman"/>
                <a:ea typeface="Calibri"/>
              </a:rPr>
              <a:t> (в сравнении с эталоном).  Обе формы оценки взаимосвязаны</a:t>
            </a:r>
            <a:endParaRPr lang="ru-RU" dirty="0"/>
          </a:p>
        </p:txBody>
      </p:sp>
    </p:spTree>
    <p:extLst>
      <p:ext uri="{BB962C8B-B14F-4D97-AF65-F5344CB8AC3E}">
        <p14:creationId xmlns:p14="http://schemas.microsoft.com/office/powerpoint/2010/main" val="662857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a:solidFill>
                  <a:srgbClr val="000000"/>
                </a:solidFill>
                <a:latin typeface="OpenSans"/>
                <a:ea typeface="Calibri"/>
                <a:cs typeface="Times New Roman"/>
              </a:rPr>
              <a:t>«Каких достижений мы ожидаем от обучающихся при оценивании, и какими критериями при этом пользуемся?».</a:t>
            </a:r>
            <a:endParaRPr lang="ru-RU" sz="2800" dirty="0"/>
          </a:p>
        </p:txBody>
      </p:sp>
      <p:sp>
        <p:nvSpPr>
          <p:cNvPr id="3" name="Объект 2"/>
          <p:cNvSpPr>
            <a:spLocks noGrp="1"/>
          </p:cNvSpPr>
          <p:nvPr>
            <p:ph idx="1"/>
          </p:nvPr>
        </p:nvSpPr>
        <p:spPr/>
        <p:txBody>
          <a:bodyPr>
            <a:noAutofit/>
          </a:bodyPr>
          <a:lstStyle/>
          <a:p>
            <a:pPr marL="0" indent="0">
              <a:spcAft>
                <a:spcPts val="1500"/>
              </a:spcAft>
              <a:buNone/>
            </a:pPr>
            <a:r>
              <a:rPr lang="ru-RU" sz="2000" dirty="0">
                <a:solidFill>
                  <a:srgbClr val="000000"/>
                </a:solidFill>
                <a:latin typeface="OpenSans"/>
                <a:ea typeface="Times New Roman"/>
              </a:rPr>
              <a:t>- Ранее оценивание было ориентирована на средний уровень знаний класса в целом, а не на основу единых критериев достижения результатов каждым учеником; выставленные отметки не давали четкой картины усвоения конкретных результатов по отдельным разделам учебной программы, что не позволяло определить индивидуальную траекторию обучения каждого ученика; не было обратной связи между учеником и учителем в процессе обучения, что не формировало мотивацию у обучающихся.</a:t>
            </a:r>
            <a:endParaRPr lang="ru-RU" sz="2000" dirty="0">
              <a:latin typeface="Times New Roman"/>
              <a:ea typeface="Times New Roman"/>
            </a:endParaRPr>
          </a:p>
          <a:p>
            <a:pPr>
              <a:spcAft>
                <a:spcPts val="1500"/>
              </a:spcAft>
              <a:buFontTx/>
              <a:buChar char="-"/>
            </a:pPr>
            <a:r>
              <a:rPr lang="ru-RU" sz="2000" dirty="0">
                <a:solidFill>
                  <a:srgbClr val="000000"/>
                </a:solidFill>
                <a:latin typeface="OpenSans"/>
                <a:ea typeface="Times New Roman"/>
              </a:rPr>
              <a:t>В настоящее время в практику современной школы входит один из наиболее популярных инструментов оценивания, основанного на заранее заданных и понятных ученикам критериях - «Оценочные рубрики». - </a:t>
            </a:r>
            <a:r>
              <a:rPr lang="ru-RU" sz="2000" dirty="0">
                <a:solidFill>
                  <a:srgbClr val="000000"/>
                </a:solidFill>
                <a:latin typeface="OpenSans"/>
              </a:rPr>
              <a:t>это способ описания оценочных критериев, которые опираются на ожидаемые учебные результаты и достижения учеников</a:t>
            </a:r>
            <a:endParaRPr lang="ru-RU" sz="2000" dirty="0">
              <a:effectLst/>
              <a:latin typeface="Times New Roman"/>
              <a:ea typeface="Times New Roman"/>
            </a:endParaRPr>
          </a:p>
        </p:txBody>
      </p:sp>
    </p:spTree>
    <p:extLst>
      <p:ext uri="{BB962C8B-B14F-4D97-AF65-F5344CB8AC3E}">
        <p14:creationId xmlns:p14="http://schemas.microsoft.com/office/powerpoint/2010/main" val="1001721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1584176"/>
          </a:xfrm>
        </p:spPr>
        <p:txBody>
          <a:bodyPr>
            <a:normAutofit fontScale="90000"/>
          </a:bodyPr>
          <a:lstStyle/>
          <a:p>
            <a:pPr>
              <a:lnSpc>
                <a:spcPct val="115000"/>
              </a:lnSpc>
              <a:spcAft>
                <a:spcPts val="0"/>
              </a:spcAft>
            </a:pPr>
            <a:r>
              <a:rPr lang="ru-RU" sz="3100" b="1" dirty="0">
                <a:latin typeface="Times New Roman"/>
                <a:ea typeface="Calibri"/>
              </a:rPr>
              <a:t>Оценочные рубрики для контрольного задания </a:t>
            </a:r>
            <a:br>
              <a:rPr lang="ru-RU" sz="2800" dirty="0">
                <a:latin typeface="Times New Roman"/>
                <a:ea typeface="Calibri"/>
              </a:rPr>
            </a:br>
            <a:r>
              <a:rPr lang="ru-RU" sz="2800" dirty="0">
                <a:latin typeface="Times New Roman"/>
                <a:ea typeface="Calibri"/>
              </a:rPr>
              <a:t>                  </a:t>
            </a:r>
            <a:r>
              <a:rPr lang="ru-RU" sz="2800" b="1" dirty="0">
                <a:latin typeface="Times New Roman"/>
                <a:ea typeface="Calibri"/>
                <a:cs typeface="Times New Roman"/>
              </a:rPr>
              <a:t>Образцовый</a:t>
            </a:r>
            <a:r>
              <a:rPr lang="ru-RU" sz="2800" b="1" dirty="0">
                <a:ea typeface="Calibri"/>
                <a:cs typeface="Times New Roman"/>
              </a:rPr>
              <a:t>        </a:t>
            </a:r>
            <a:r>
              <a:rPr lang="ru-RU" sz="2800" b="1" dirty="0">
                <a:latin typeface="Times New Roman"/>
                <a:ea typeface="Calibri"/>
                <a:cs typeface="Times New Roman"/>
              </a:rPr>
              <a:t>(5 баллов) </a:t>
            </a:r>
            <a:br>
              <a:rPr lang="ru-RU" sz="2800" b="1" dirty="0">
                <a:ea typeface="Calibri"/>
                <a:cs typeface="Times New Roman"/>
              </a:rPr>
            </a:br>
            <a:r>
              <a:rPr lang="ru-RU" sz="2800" b="1" dirty="0">
                <a:ea typeface="Calibri"/>
                <a:cs typeface="Times New Roman"/>
              </a:rPr>
              <a:t>     (</a:t>
            </a:r>
            <a:r>
              <a:rPr lang="ru-RU" sz="2800" b="1" dirty="0">
                <a:latin typeface="Times New Roman"/>
                <a:ea typeface="Calibri"/>
                <a:cs typeface="Times New Roman"/>
              </a:rPr>
              <a:t>техника «Рубрики»)</a:t>
            </a:r>
            <a:br>
              <a:rPr lang="ru-RU" sz="2000" b="1" dirty="0">
                <a:ea typeface="Calibri"/>
                <a:cs typeface="Times New Roman"/>
              </a:rPr>
            </a:br>
            <a:r>
              <a:rPr lang="ru-RU" sz="2800" dirty="0">
                <a:latin typeface="Times New Roman"/>
                <a:ea typeface="Calibri"/>
                <a:cs typeface="Times New Roman"/>
              </a:rPr>
              <a:t> </a:t>
            </a:r>
            <a:endParaRPr lang="ru-RU" sz="2000" dirty="0">
              <a:ea typeface="Calibri"/>
              <a:cs typeface="Times New Roman"/>
            </a:endParaRPr>
          </a:p>
        </p:txBody>
      </p:sp>
      <p:sp>
        <p:nvSpPr>
          <p:cNvPr id="3" name="Объект 2"/>
          <p:cNvSpPr>
            <a:spLocks noGrp="1"/>
          </p:cNvSpPr>
          <p:nvPr>
            <p:ph idx="1"/>
          </p:nvPr>
        </p:nvSpPr>
        <p:spPr>
          <a:xfrm>
            <a:off x="457200" y="2060848"/>
            <a:ext cx="8229600" cy="4065315"/>
          </a:xfrm>
        </p:spPr>
        <p:txBody>
          <a:bodyPr>
            <a:normAutofit fontScale="77500" lnSpcReduction="20000"/>
          </a:bodyPr>
          <a:lstStyle/>
          <a:p>
            <a:pPr>
              <a:lnSpc>
                <a:spcPct val="115000"/>
              </a:lnSpc>
              <a:spcAft>
                <a:spcPts val="0"/>
              </a:spcAft>
            </a:pPr>
            <a:r>
              <a:rPr lang="ru-RU" dirty="0">
                <a:latin typeface="Times New Roman"/>
                <a:ea typeface="Calibri"/>
                <a:cs typeface="Times New Roman"/>
              </a:rPr>
              <a:t>Отвечает на вопрос. Даёт адекватный, убедительный ответ.</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Логично и последовательно аргументирует ответ.</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Использует приемлемый стиль и грамматику (ошибок нет).</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Демонстрирует точное и полное понимание вопроса.</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Подкрепляет выводы данными и доказательствами.</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Использует не менее 2 идей, примеров и\или аргументов, поддерживающих ответ.</a:t>
            </a:r>
            <a:endParaRPr lang="ru-RU" sz="2400" dirty="0">
              <a:ea typeface="Calibri"/>
              <a:cs typeface="Times New Roman"/>
            </a:endParaRPr>
          </a:p>
          <a:p>
            <a:pPr marL="0" indent="0">
              <a:buNone/>
            </a:pPr>
            <a:endParaRPr lang="ru-RU" dirty="0"/>
          </a:p>
        </p:txBody>
      </p:sp>
    </p:spTree>
    <p:extLst>
      <p:ext uri="{BB962C8B-B14F-4D97-AF65-F5344CB8AC3E}">
        <p14:creationId xmlns:p14="http://schemas.microsoft.com/office/powerpoint/2010/main" val="1823416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864096"/>
          </a:xfrm>
        </p:spPr>
        <p:txBody>
          <a:bodyPr>
            <a:noAutofit/>
          </a:bodyPr>
          <a:lstStyle/>
          <a:p>
            <a:pPr>
              <a:lnSpc>
                <a:spcPct val="115000"/>
              </a:lnSpc>
              <a:spcAft>
                <a:spcPts val="0"/>
              </a:spcAft>
            </a:pPr>
            <a:r>
              <a:rPr lang="ru-RU" sz="2800" b="1" dirty="0">
                <a:latin typeface="Times New Roman"/>
                <a:ea typeface="Calibri"/>
                <a:cs typeface="Times New Roman"/>
              </a:rPr>
              <a:t>Адекватный</a:t>
            </a:r>
            <a:r>
              <a:rPr lang="ru-RU" sz="2800" b="1" dirty="0">
                <a:ea typeface="Calibri"/>
                <a:cs typeface="Times New Roman"/>
              </a:rPr>
              <a:t>        </a:t>
            </a:r>
            <a:r>
              <a:rPr lang="ru-RU" sz="2800" b="1" dirty="0">
                <a:latin typeface="Times New Roman"/>
                <a:ea typeface="Calibri"/>
                <a:cs typeface="Times New Roman"/>
              </a:rPr>
              <a:t>(4 балла)</a:t>
            </a:r>
            <a:br>
              <a:rPr lang="ru-RU" sz="2800" b="1" dirty="0">
                <a:ea typeface="Calibri"/>
                <a:cs typeface="Times New Roman"/>
              </a:rPr>
            </a:br>
            <a:endParaRPr lang="ru-RU" sz="2800" b="1" dirty="0"/>
          </a:p>
        </p:txBody>
      </p:sp>
      <p:sp>
        <p:nvSpPr>
          <p:cNvPr id="3" name="Объект 2"/>
          <p:cNvSpPr>
            <a:spLocks noGrp="1"/>
          </p:cNvSpPr>
          <p:nvPr>
            <p:ph idx="1"/>
          </p:nvPr>
        </p:nvSpPr>
        <p:spPr>
          <a:xfrm>
            <a:off x="457200" y="1340768"/>
            <a:ext cx="8229600" cy="4785395"/>
          </a:xfrm>
        </p:spPr>
        <p:txBody>
          <a:bodyPr>
            <a:normAutofit fontScale="62500" lnSpcReduction="20000"/>
          </a:bodyPr>
          <a:lstStyle/>
          <a:p>
            <a:pPr>
              <a:lnSpc>
                <a:spcPct val="115000"/>
              </a:lnSpc>
              <a:spcAft>
                <a:spcPts val="0"/>
              </a:spcAft>
            </a:pPr>
            <a:r>
              <a:rPr lang="ru-RU" sz="4000" dirty="0">
                <a:latin typeface="Times New Roman"/>
                <a:ea typeface="Calibri"/>
                <a:cs typeface="Times New Roman"/>
              </a:rPr>
              <a:t>Не отвечает на вопрос прямо, но косвенно с ним соотносится. </a:t>
            </a:r>
            <a:endParaRPr lang="ru-RU" sz="4000" dirty="0">
              <a:ea typeface="Calibri"/>
              <a:cs typeface="Times New Roman"/>
            </a:endParaRPr>
          </a:p>
          <a:p>
            <a:pPr>
              <a:lnSpc>
                <a:spcPct val="115000"/>
              </a:lnSpc>
              <a:spcAft>
                <a:spcPts val="0"/>
              </a:spcAft>
            </a:pPr>
            <a:r>
              <a:rPr lang="ru-RU" sz="4000" dirty="0">
                <a:latin typeface="Times New Roman"/>
                <a:ea typeface="Calibri"/>
                <a:cs typeface="Times New Roman"/>
              </a:rPr>
              <a:t>Даёт адекватный и убедительный ответ.</a:t>
            </a:r>
            <a:endParaRPr lang="ru-RU" sz="4000" dirty="0">
              <a:ea typeface="Calibri"/>
              <a:cs typeface="Times New Roman"/>
            </a:endParaRPr>
          </a:p>
          <a:p>
            <a:pPr>
              <a:lnSpc>
                <a:spcPct val="115000"/>
              </a:lnSpc>
              <a:spcAft>
                <a:spcPts val="0"/>
              </a:spcAft>
            </a:pPr>
            <a:r>
              <a:rPr lang="ru-RU" sz="4000" dirty="0">
                <a:latin typeface="Times New Roman"/>
                <a:ea typeface="Calibri"/>
                <a:cs typeface="Times New Roman"/>
              </a:rPr>
              <a:t>Логично и последовательно аргументирует ответ. </a:t>
            </a:r>
            <a:endParaRPr lang="ru-RU" sz="4000" dirty="0">
              <a:ea typeface="Calibri"/>
              <a:cs typeface="Times New Roman"/>
            </a:endParaRPr>
          </a:p>
          <a:p>
            <a:pPr>
              <a:lnSpc>
                <a:spcPct val="115000"/>
              </a:lnSpc>
              <a:spcAft>
                <a:spcPts val="0"/>
              </a:spcAft>
            </a:pPr>
            <a:r>
              <a:rPr lang="ru-RU" sz="4000" dirty="0">
                <a:latin typeface="Times New Roman"/>
                <a:ea typeface="Calibri"/>
                <a:cs typeface="Times New Roman"/>
              </a:rPr>
              <a:t>Использует приемлемый стиль и грамматику (ошибок нет).</a:t>
            </a:r>
            <a:endParaRPr lang="ru-RU" sz="4000" dirty="0">
              <a:ea typeface="Calibri"/>
              <a:cs typeface="Times New Roman"/>
            </a:endParaRPr>
          </a:p>
          <a:p>
            <a:pPr>
              <a:lnSpc>
                <a:spcPct val="115000"/>
              </a:lnSpc>
              <a:spcAft>
                <a:spcPts val="0"/>
              </a:spcAft>
            </a:pPr>
            <a:r>
              <a:rPr lang="ru-RU" sz="4000" dirty="0">
                <a:latin typeface="Times New Roman"/>
                <a:ea typeface="Calibri"/>
                <a:cs typeface="Times New Roman"/>
              </a:rPr>
              <a:t>Демонстрирует точное, но всего лишь адекватное понимание вопроса, поскольку не подкрепляет выводы доказательствами или данными. </a:t>
            </a:r>
            <a:endParaRPr lang="ru-RU" sz="4000" dirty="0">
              <a:ea typeface="Calibri"/>
              <a:cs typeface="Times New Roman"/>
            </a:endParaRPr>
          </a:p>
          <a:p>
            <a:pPr>
              <a:lnSpc>
                <a:spcPct val="115000"/>
              </a:lnSpc>
              <a:spcAft>
                <a:spcPts val="0"/>
              </a:spcAft>
            </a:pPr>
            <a:r>
              <a:rPr lang="ru-RU" sz="4000" dirty="0">
                <a:latin typeface="Times New Roman"/>
                <a:ea typeface="Calibri"/>
                <a:cs typeface="Times New Roman"/>
              </a:rPr>
              <a:t>Использует только 1 идею, поддерживающую ответ. </a:t>
            </a:r>
            <a:endParaRPr lang="ru-RU" sz="4000" dirty="0">
              <a:ea typeface="Calibri"/>
              <a:cs typeface="Times New Roman"/>
            </a:endParaRPr>
          </a:p>
          <a:p>
            <a:pPr marL="0" indent="0">
              <a:lnSpc>
                <a:spcPct val="115000"/>
              </a:lnSpc>
              <a:spcAft>
                <a:spcPts val="0"/>
              </a:spcAft>
              <a:buNone/>
            </a:pPr>
            <a:r>
              <a:rPr lang="ru-RU" sz="4000" dirty="0">
                <a:latin typeface="Times New Roman"/>
                <a:ea typeface="Calibri"/>
                <a:cs typeface="Times New Roman"/>
              </a:rPr>
              <a:t>менее подробно</a:t>
            </a:r>
            <a:endParaRPr lang="ru-RU" sz="4000" dirty="0">
              <a:ea typeface="Calibri"/>
              <a:cs typeface="Times New Roman"/>
            </a:endParaRPr>
          </a:p>
          <a:p>
            <a:endParaRPr lang="ru-RU" dirty="0"/>
          </a:p>
        </p:txBody>
      </p:sp>
    </p:spTree>
    <p:extLst>
      <p:ext uri="{BB962C8B-B14F-4D97-AF65-F5344CB8AC3E}">
        <p14:creationId xmlns:p14="http://schemas.microsoft.com/office/powerpoint/2010/main" val="1914156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38138"/>
          </a:xfrm>
        </p:spPr>
        <p:txBody>
          <a:bodyPr>
            <a:normAutofit/>
          </a:bodyPr>
          <a:lstStyle/>
          <a:p>
            <a:r>
              <a:rPr lang="ru-RU" sz="2800" b="1" dirty="0"/>
              <a:t>Низкий ( 0 баллов)</a:t>
            </a:r>
          </a:p>
        </p:txBody>
      </p:sp>
      <p:sp>
        <p:nvSpPr>
          <p:cNvPr id="3" name="Объект 2"/>
          <p:cNvSpPr>
            <a:spLocks noGrp="1"/>
          </p:cNvSpPr>
          <p:nvPr>
            <p:ph idx="1"/>
          </p:nvPr>
        </p:nvSpPr>
        <p:spPr/>
        <p:txBody>
          <a:bodyPr>
            <a:normAutofit fontScale="85000" lnSpcReduction="20000"/>
          </a:bodyPr>
          <a:lstStyle/>
          <a:p>
            <a:pPr>
              <a:lnSpc>
                <a:spcPct val="115000"/>
              </a:lnSpc>
              <a:spcAft>
                <a:spcPts val="0"/>
              </a:spcAft>
            </a:pPr>
            <a:r>
              <a:rPr lang="ru-RU" dirty="0">
                <a:latin typeface="Times New Roman"/>
                <a:ea typeface="Calibri"/>
                <a:cs typeface="Times New Roman"/>
              </a:rPr>
              <a:t>Не отвечает на вопрос.</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не даёт адекватных ответов; обнаруживает недопонимание, неправильные представления.</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Ответ неясный и логически не организованный.</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Не находит приемлемого стиля и грамматики (2 и более ошибок).</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Не демонстрирует точного понимания вопроса.</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Не представляет доказательств в пользу своего ответа.</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Не отвечает</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3783640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t>Задачи </a:t>
            </a:r>
          </a:p>
        </p:txBody>
      </p:sp>
      <p:sp>
        <p:nvSpPr>
          <p:cNvPr id="3" name="Объект 2"/>
          <p:cNvSpPr>
            <a:spLocks noGrp="1"/>
          </p:cNvSpPr>
          <p:nvPr>
            <p:ph idx="1"/>
          </p:nvPr>
        </p:nvSpPr>
        <p:spPr/>
        <p:txBody>
          <a:bodyPr>
            <a:normAutofit fontScale="77500" lnSpcReduction="20000"/>
          </a:bodyPr>
          <a:lstStyle/>
          <a:p>
            <a:pPr>
              <a:lnSpc>
                <a:spcPct val="115000"/>
              </a:lnSpc>
              <a:spcAft>
                <a:spcPts val="0"/>
              </a:spcAft>
            </a:pPr>
            <a:r>
              <a:rPr lang="ru-RU" b="1" dirty="0">
                <a:latin typeface="Times New Roman"/>
                <a:ea typeface="Calibri"/>
                <a:cs typeface="Times New Roman"/>
              </a:rPr>
              <a:t>Для высокого уровня</a:t>
            </a:r>
            <a:r>
              <a:rPr lang="ru-RU" dirty="0">
                <a:latin typeface="Times New Roman"/>
                <a:ea typeface="Calibri"/>
                <a:cs typeface="Times New Roman"/>
              </a:rPr>
              <a:t>; сформировать новые способы действий, умение выполнять задания повышенной сложности и нестандартные задания, развить умение самостоятельной организации обучения.</a:t>
            </a:r>
            <a:endParaRPr lang="ru-RU" sz="2400" dirty="0">
              <a:ea typeface="Calibri"/>
              <a:cs typeface="Times New Roman"/>
            </a:endParaRPr>
          </a:p>
          <a:p>
            <a:pPr>
              <a:lnSpc>
                <a:spcPct val="115000"/>
              </a:lnSpc>
              <a:spcAft>
                <a:spcPts val="0"/>
              </a:spcAft>
            </a:pPr>
            <a:r>
              <a:rPr lang="ru-RU" b="1" dirty="0">
                <a:latin typeface="Times New Roman"/>
                <a:ea typeface="Calibri"/>
                <a:cs typeface="Times New Roman"/>
              </a:rPr>
              <a:t>Для среднего</a:t>
            </a:r>
            <a:r>
              <a:rPr lang="ru-RU" dirty="0">
                <a:latin typeface="Times New Roman"/>
                <a:ea typeface="Calibri"/>
                <a:cs typeface="Times New Roman"/>
              </a:rPr>
              <a:t>; развить устойчивый интерес к предмету, закрепить и повторить имеющиеся знания, сформировать умение работать самостоятельно.</a:t>
            </a:r>
            <a:endParaRPr lang="ru-RU" sz="2400" dirty="0">
              <a:ea typeface="Calibri"/>
              <a:cs typeface="Times New Roman"/>
            </a:endParaRPr>
          </a:p>
          <a:p>
            <a:pPr>
              <a:lnSpc>
                <a:spcPct val="115000"/>
              </a:lnSpc>
              <a:spcAft>
                <a:spcPts val="0"/>
              </a:spcAft>
            </a:pPr>
            <a:r>
              <a:rPr lang="ru-RU" b="1" dirty="0">
                <a:latin typeface="Times New Roman"/>
                <a:ea typeface="Calibri"/>
                <a:cs typeface="Times New Roman"/>
              </a:rPr>
              <a:t>Для низкого</a:t>
            </a:r>
            <a:r>
              <a:rPr lang="ru-RU" dirty="0">
                <a:latin typeface="Times New Roman"/>
                <a:ea typeface="Calibri"/>
                <a:cs typeface="Times New Roman"/>
              </a:rPr>
              <a:t>; пробудить интерес, ликвидировать пробелы, сформировать умение работать по образцу. </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17831417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latin typeface="Times New Roman"/>
                <a:ea typeface="Calibri"/>
              </a:rPr>
              <a:t>Рассмотрите историческую ситуацию</a:t>
            </a:r>
            <a:endParaRPr lang="ru-RU" sz="3200" b="1" dirty="0"/>
          </a:p>
        </p:txBody>
      </p:sp>
      <p:sp>
        <p:nvSpPr>
          <p:cNvPr id="3" name="Объект 2"/>
          <p:cNvSpPr>
            <a:spLocks noGrp="1"/>
          </p:cNvSpPr>
          <p:nvPr>
            <p:ph idx="1"/>
          </p:nvPr>
        </p:nvSpPr>
        <p:spPr/>
        <p:txBody>
          <a:bodyPr>
            <a:normAutofit fontScale="77500" lnSpcReduction="20000"/>
          </a:bodyPr>
          <a:lstStyle/>
          <a:p>
            <a:pPr>
              <a:lnSpc>
                <a:spcPct val="115000"/>
              </a:lnSpc>
              <a:spcAft>
                <a:spcPts val="0"/>
              </a:spcAft>
            </a:pPr>
            <a:r>
              <a:rPr lang="ru-RU" dirty="0">
                <a:latin typeface="Times New Roman"/>
                <a:ea typeface="Calibri"/>
                <a:cs typeface="Times New Roman"/>
              </a:rPr>
              <a:t>В 1658 г. патриарх Никон покинул патриарший престол и удалился в им же основанный Воскресенский монастырь под Москвой (Новый Иерусалим). Возможно, он рассчитывал, что его будут молить вернуться. Но собор 1666-1667 гг., предавший анафеме староверов, также лишил сана Никона. Царь Алексей Михайлович поддержал это решение. Никона сослали на север в Ферапонтов монастырь. Некогда всесильный патриарх, бывший "</a:t>
            </a:r>
            <a:r>
              <a:rPr lang="ru-RU" dirty="0" err="1">
                <a:latin typeface="Times New Roman"/>
                <a:ea typeface="Calibri"/>
                <a:cs typeface="Times New Roman"/>
              </a:rPr>
              <a:t>собинный</a:t>
            </a:r>
            <a:r>
              <a:rPr lang="ru-RU" dirty="0">
                <a:latin typeface="Times New Roman"/>
                <a:ea typeface="Calibri"/>
                <a:cs typeface="Times New Roman"/>
              </a:rPr>
              <a:t> друг" царя, его соправитель, привыкший повелевать, а не повиноваться, последние 15 лет жизни провел в заточении.</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19159896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solidFill>
                  <a:prstClr val="black"/>
                </a:solidFill>
                <a:latin typeface="Times New Roman"/>
                <a:ea typeface="Calibri"/>
              </a:rPr>
              <a:t> </a:t>
            </a:r>
            <a:r>
              <a:rPr lang="ru-RU" sz="2800" b="1" dirty="0">
                <a:solidFill>
                  <a:prstClr val="black"/>
                </a:solidFill>
                <a:latin typeface="Times New Roman"/>
                <a:ea typeface="Calibri"/>
              </a:rPr>
              <a:t>ответьте на вопросы: </a:t>
            </a:r>
            <a:endParaRPr lang="ru-RU" sz="2800" b="1" dirty="0"/>
          </a:p>
        </p:txBody>
      </p:sp>
      <p:sp>
        <p:nvSpPr>
          <p:cNvPr id="3" name="Объект 2"/>
          <p:cNvSpPr>
            <a:spLocks noGrp="1"/>
          </p:cNvSpPr>
          <p:nvPr>
            <p:ph idx="1"/>
          </p:nvPr>
        </p:nvSpPr>
        <p:spPr/>
        <p:txBody>
          <a:bodyPr>
            <a:normAutofit fontScale="77500" lnSpcReduction="20000"/>
          </a:bodyPr>
          <a:lstStyle/>
          <a:p>
            <a:pPr>
              <a:lnSpc>
                <a:spcPct val="115000"/>
              </a:lnSpc>
              <a:spcAft>
                <a:spcPts val="0"/>
              </a:spcAft>
            </a:pPr>
            <a:r>
              <a:rPr lang="ru-RU" dirty="0">
                <a:latin typeface="Times New Roman"/>
                <a:ea typeface="Calibri"/>
                <a:cs typeface="Times New Roman"/>
              </a:rPr>
              <a:t>1. В чем заключались противоречия между царем и патриархом?</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 </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2. Почему стало возможным отстранение Никона от власти?</a:t>
            </a:r>
            <a:endParaRPr lang="ru-RU" sz="2400" dirty="0">
              <a:ea typeface="Calibri"/>
              <a:cs typeface="Times New Roman"/>
            </a:endParaRPr>
          </a:p>
          <a:p>
            <a:pPr marL="0" indent="0">
              <a:lnSpc>
                <a:spcPct val="115000"/>
              </a:lnSpc>
              <a:spcAft>
                <a:spcPts val="0"/>
              </a:spcAft>
              <a:buNone/>
            </a:pPr>
            <a:r>
              <a:rPr lang="ru-RU" dirty="0">
                <a:latin typeface="Times New Roman"/>
                <a:ea typeface="Calibri"/>
                <a:cs typeface="Times New Roman"/>
              </a:rPr>
              <a:t> </a:t>
            </a:r>
            <a:endParaRPr lang="ru-RU" sz="2400" dirty="0">
              <a:ea typeface="Calibri"/>
              <a:cs typeface="Times New Roman"/>
            </a:endParaRPr>
          </a:p>
          <a:p>
            <a:pPr marL="0" indent="0">
              <a:lnSpc>
                <a:spcPct val="115000"/>
              </a:lnSpc>
              <a:spcAft>
                <a:spcPts val="0"/>
              </a:spcAft>
              <a:buNone/>
            </a:pPr>
            <a:r>
              <a:rPr lang="ru-RU" b="1" dirty="0">
                <a:latin typeface="Times New Roman"/>
                <a:ea typeface="Calibri"/>
                <a:cs typeface="Times New Roman"/>
              </a:rPr>
              <a:t>                          Вопросы для самооценки</a:t>
            </a:r>
            <a:endParaRPr lang="ru-RU" sz="2400" b="1" dirty="0">
              <a:ea typeface="Calibri"/>
              <a:cs typeface="Times New Roman"/>
            </a:endParaRPr>
          </a:p>
          <a:p>
            <a:pPr marL="0" indent="0">
              <a:lnSpc>
                <a:spcPct val="115000"/>
              </a:lnSpc>
              <a:spcAft>
                <a:spcPts val="0"/>
              </a:spcAft>
              <a:buNone/>
            </a:pPr>
            <a:r>
              <a:rPr lang="ru-RU" dirty="0">
                <a:latin typeface="Times New Roman"/>
                <a:ea typeface="Calibri"/>
                <a:cs typeface="Times New Roman"/>
              </a:rPr>
              <a:t> </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Трудность для меня в этом задании представляет….</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Чтобы хорошо выполнить эту работу мне необходимо…</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329201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a:latin typeface="Times New Roman"/>
                <a:ea typeface="Calibri"/>
              </a:rPr>
              <a:t>Оценка суммируется из двух оценок, за выполнение задания и за адекватность самооценки</a:t>
            </a:r>
            <a:endParaRPr lang="ru-RU" sz="2800" b="1" dirty="0"/>
          </a:p>
        </p:txBody>
      </p:sp>
      <p:sp>
        <p:nvSpPr>
          <p:cNvPr id="3" name="Объект 2"/>
          <p:cNvSpPr>
            <a:spLocks noGrp="1"/>
          </p:cNvSpPr>
          <p:nvPr>
            <p:ph idx="1"/>
          </p:nvPr>
        </p:nvSpPr>
        <p:spPr/>
        <p:txBody>
          <a:bodyPr>
            <a:normAutofit fontScale="92500" lnSpcReduction="20000"/>
          </a:bodyPr>
          <a:lstStyle/>
          <a:p>
            <a:pPr>
              <a:lnSpc>
                <a:spcPct val="115000"/>
              </a:lnSpc>
              <a:spcAft>
                <a:spcPts val="0"/>
              </a:spcAft>
            </a:pPr>
            <a:r>
              <a:rPr lang="ru-RU" b="1" dirty="0"/>
              <a:t>Например</a:t>
            </a:r>
            <a:r>
              <a:rPr lang="ru-RU" dirty="0"/>
              <a:t>: </a:t>
            </a:r>
            <a:r>
              <a:rPr lang="ru-RU" dirty="0">
                <a:latin typeface="Times New Roman"/>
                <a:ea typeface="Calibri"/>
                <a:cs typeface="Times New Roman"/>
              </a:rPr>
              <a:t>«Царь хотел управлять патриархом, а патриарх царем»</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«Никон, как Иван Грозный, хотел управлять Россией как царь и патриарх, но это послужило ему очень плохо, и его заточили в темницу»</a:t>
            </a:r>
            <a:endParaRPr lang="ru-RU" sz="2400" dirty="0">
              <a:ea typeface="Calibri"/>
              <a:cs typeface="Times New Roman"/>
            </a:endParaRPr>
          </a:p>
          <a:p>
            <a:pPr marL="0" indent="0">
              <a:lnSpc>
                <a:spcPct val="115000"/>
              </a:lnSpc>
              <a:spcAft>
                <a:spcPts val="0"/>
              </a:spcAft>
              <a:buNone/>
            </a:pPr>
            <a:r>
              <a:rPr lang="ru-RU" dirty="0">
                <a:latin typeface="Times New Roman"/>
                <a:ea typeface="Calibri"/>
                <a:cs typeface="Times New Roman"/>
              </a:rPr>
              <a:t>                           Самооценка:</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Ничего не представляет</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Читать и понимать текст</a:t>
            </a:r>
            <a:endParaRPr lang="ru-RU" sz="2400" dirty="0">
              <a:ea typeface="Calibri"/>
              <a:cs typeface="Times New Roman"/>
            </a:endParaRPr>
          </a:p>
        </p:txBody>
      </p:sp>
    </p:spTree>
    <p:extLst>
      <p:ext uri="{BB962C8B-B14F-4D97-AF65-F5344CB8AC3E}">
        <p14:creationId xmlns:p14="http://schemas.microsoft.com/office/powerpoint/2010/main" val="3342097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Autofit/>
          </a:bodyPr>
          <a:lstStyle/>
          <a:p>
            <a:r>
              <a:rPr lang="ru-RU" sz="2700" b="1" dirty="0">
                <a:solidFill>
                  <a:prstClr val="black"/>
                </a:solidFill>
                <a:latin typeface="Times New Roman"/>
                <a:ea typeface="Calibri"/>
                <a:cs typeface="+mn-cs"/>
              </a:rPr>
              <a:t>Цель данного оценивания</a:t>
            </a:r>
            <a:endParaRPr lang="ru-RU" sz="2400" b="1" dirty="0"/>
          </a:p>
        </p:txBody>
      </p:sp>
      <p:sp>
        <p:nvSpPr>
          <p:cNvPr id="3" name="Объект 2"/>
          <p:cNvSpPr>
            <a:spLocks noGrp="1"/>
          </p:cNvSpPr>
          <p:nvPr>
            <p:ph idx="1"/>
          </p:nvPr>
        </p:nvSpPr>
        <p:spPr>
          <a:xfrm>
            <a:off x="457200" y="908720"/>
            <a:ext cx="8229600" cy="5217443"/>
          </a:xfrm>
        </p:spPr>
        <p:txBody>
          <a:bodyPr>
            <a:noAutofit/>
          </a:bodyPr>
          <a:lstStyle/>
          <a:p>
            <a:pPr marL="0" lvl="0" indent="0">
              <a:buNone/>
            </a:pPr>
            <a:r>
              <a:rPr lang="ru-RU" sz="2800" dirty="0">
                <a:solidFill>
                  <a:prstClr val="black"/>
                </a:solidFill>
                <a:latin typeface="Times New Roman"/>
                <a:ea typeface="Calibri"/>
              </a:rPr>
              <a:t>-— </a:t>
            </a:r>
            <a:r>
              <a:rPr lang="ru-RU" sz="2800" b="1" dirty="0">
                <a:solidFill>
                  <a:prstClr val="black"/>
                </a:solidFill>
                <a:latin typeface="Times New Roman"/>
                <a:ea typeface="Calibri"/>
              </a:rPr>
              <a:t>улучшать качество учения</a:t>
            </a:r>
            <a:r>
              <a:rPr lang="ru-RU" sz="2800" dirty="0">
                <a:solidFill>
                  <a:prstClr val="black"/>
                </a:solidFill>
                <a:latin typeface="Times New Roman"/>
                <a:ea typeface="Calibri"/>
              </a:rPr>
              <a:t>, а не обеспечивать основание для выставления отметок. Оно не привязано к какой-то конкретной балльной шкале, может быть анонимным. </a:t>
            </a:r>
            <a:r>
              <a:rPr lang="ru-RU" sz="2800" b="1" dirty="0">
                <a:solidFill>
                  <a:prstClr val="black"/>
                </a:solidFill>
                <a:latin typeface="Times New Roman"/>
                <a:ea typeface="Calibri"/>
              </a:rPr>
              <a:t>Оно должно стать «дорожной картой», которая помогает продвигаться в направлении поставленных учебных целей.</a:t>
            </a:r>
            <a:endParaRPr lang="ru-RU" sz="2800" b="1" dirty="0">
              <a:latin typeface="Times New Roman"/>
              <a:ea typeface="Times New Roman"/>
            </a:endParaRPr>
          </a:p>
          <a:p>
            <a:pPr marL="0" indent="0">
              <a:spcAft>
                <a:spcPts val="0"/>
              </a:spcAft>
              <a:buNone/>
            </a:pPr>
            <a:r>
              <a:rPr lang="ru-RU" sz="2800" dirty="0">
                <a:latin typeface="Times New Roman"/>
                <a:ea typeface="Times New Roman"/>
              </a:rPr>
              <a:t>- Формирующим данный вид оценивания называется потому, что оценка ориентирована на конкретного ученика, призвана </a:t>
            </a:r>
            <a:r>
              <a:rPr lang="ru-RU" sz="2800" b="1" dirty="0">
                <a:latin typeface="Times New Roman"/>
                <a:ea typeface="Times New Roman"/>
              </a:rPr>
              <a:t>выявить пробелы в освоении учащимся элемента содержания образования с тем, чтобы восполнить их с максимальной эффективностью.</a:t>
            </a:r>
          </a:p>
        </p:txBody>
      </p:sp>
    </p:spTree>
    <p:extLst>
      <p:ext uri="{BB962C8B-B14F-4D97-AF65-F5344CB8AC3E}">
        <p14:creationId xmlns:p14="http://schemas.microsoft.com/office/powerpoint/2010/main" val="1865808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nSpc>
                <a:spcPct val="115000"/>
              </a:lnSpc>
              <a:spcAft>
                <a:spcPts val="0"/>
              </a:spcAft>
            </a:pPr>
            <a:r>
              <a:rPr lang="ru-RU" sz="2800" dirty="0">
                <a:latin typeface="Times New Roman"/>
                <a:ea typeface="Calibri"/>
                <a:cs typeface="Times New Roman"/>
              </a:rPr>
              <a:t> </a:t>
            </a:r>
            <a:r>
              <a:rPr lang="ru-RU" sz="2500" b="1" dirty="0">
                <a:solidFill>
                  <a:prstClr val="black"/>
                </a:solidFill>
                <a:latin typeface="Times New Roman"/>
                <a:ea typeface="Calibri"/>
              </a:rPr>
              <a:t>Оценка суммируется из двух оценок, за выполнение задания и за адекватность самооценки</a:t>
            </a:r>
            <a:endParaRPr lang="ru-RU" sz="2000" dirty="0">
              <a:ea typeface="Calibri"/>
              <a:cs typeface="Times New Roman"/>
            </a:endParaRPr>
          </a:p>
        </p:txBody>
      </p:sp>
      <p:sp>
        <p:nvSpPr>
          <p:cNvPr id="3" name="Объект 2"/>
          <p:cNvSpPr>
            <a:spLocks noGrp="1"/>
          </p:cNvSpPr>
          <p:nvPr>
            <p:ph idx="1"/>
          </p:nvPr>
        </p:nvSpPr>
        <p:spPr/>
        <p:txBody>
          <a:bodyPr>
            <a:normAutofit fontScale="70000" lnSpcReduction="20000"/>
          </a:bodyPr>
          <a:lstStyle/>
          <a:p>
            <a:pPr>
              <a:lnSpc>
                <a:spcPct val="115000"/>
              </a:lnSpc>
              <a:spcAft>
                <a:spcPts val="0"/>
              </a:spcAft>
            </a:pPr>
            <a:r>
              <a:rPr lang="ru-RU" dirty="0">
                <a:latin typeface="Times New Roman"/>
                <a:ea typeface="Calibri"/>
                <a:cs typeface="Times New Roman"/>
              </a:rPr>
              <a:t>«Между царем и патриархом были противоречия – царь желал руководить патриархом, а патриарх в свою очередь, хотел управлять царем. Царю также не нравился характер патриарха и его поступки (Никон в глубине души ждал того, что его будут просить вернуться)»</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«Никон хотел руководить страной, взять власть в свои руки. А царь очень хотел чтобы Никон подчинялся только ему. Из-за этого у них происходили противоречия. И поэтому отстранение Никона стало возможным»</a:t>
            </a:r>
            <a:endParaRPr lang="ru-RU" sz="2400" dirty="0">
              <a:ea typeface="Calibri"/>
              <a:cs typeface="Times New Roman"/>
            </a:endParaRPr>
          </a:p>
          <a:p>
            <a:pPr marL="0" indent="0">
              <a:lnSpc>
                <a:spcPct val="115000"/>
              </a:lnSpc>
              <a:spcAft>
                <a:spcPts val="0"/>
              </a:spcAft>
              <a:buNone/>
            </a:pPr>
            <a:r>
              <a:rPr lang="ru-RU" dirty="0">
                <a:latin typeface="Times New Roman"/>
                <a:ea typeface="Calibri"/>
                <a:cs typeface="Times New Roman"/>
              </a:rPr>
              <a:t>                                          </a:t>
            </a:r>
            <a:r>
              <a:rPr lang="ru-RU" b="1" dirty="0">
                <a:latin typeface="Times New Roman"/>
                <a:ea typeface="Calibri"/>
                <a:cs typeface="Times New Roman"/>
              </a:rPr>
              <a:t>Самооценка: </a:t>
            </a:r>
            <a:endParaRPr lang="ru-RU" sz="2400" b="1" dirty="0">
              <a:ea typeface="Calibri"/>
              <a:cs typeface="Times New Roman"/>
            </a:endParaRPr>
          </a:p>
          <a:p>
            <a:pPr>
              <a:lnSpc>
                <a:spcPct val="115000"/>
              </a:lnSpc>
              <a:spcAft>
                <a:spcPts val="0"/>
              </a:spcAft>
            </a:pPr>
            <a:r>
              <a:rPr lang="ru-RU" dirty="0">
                <a:latin typeface="Times New Roman"/>
                <a:ea typeface="Calibri"/>
                <a:cs typeface="Times New Roman"/>
              </a:rPr>
              <a:t>Нужно дать ответы с конкретными и мелкими подробностями.</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Еще больше читать дополнительную литературу, делать конспекты, чтобы все запомнить. </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4142352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500" b="1" dirty="0">
                <a:solidFill>
                  <a:prstClr val="black"/>
                </a:solidFill>
                <a:latin typeface="Times New Roman"/>
                <a:ea typeface="Calibri"/>
              </a:rPr>
              <a:t>Оценка суммируется из двух оценок, за выполнение задания и за адекватность самооценки</a:t>
            </a:r>
            <a:endParaRPr lang="ru-RU" sz="2800" dirty="0"/>
          </a:p>
        </p:txBody>
      </p:sp>
      <p:sp>
        <p:nvSpPr>
          <p:cNvPr id="3" name="Объект 2"/>
          <p:cNvSpPr>
            <a:spLocks noGrp="1"/>
          </p:cNvSpPr>
          <p:nvPr>
            <p:ph idx="1"/>
          </p:nvPr>
        </p:nvSpPr>
        <p:spPr/>
        <p:txBody>
          <a:bodyPr/>
          <a:lstStyle/>
          <a:p>
            <a:pPr>
              <a:lnSpc>
                <a:spcPct val="115000"/>
              </a:lnSpc>
              <a:spcAft>
                <a:spcPts val="0"/>
              </a:spcAft>
            </a:pPr>
            <a:r>
              <a:rPr lang="ru-RU" dirty="0">
                <a:latin typeface="Times New Roman"/>
                <a:ea typeface="Calibri"/>
                <a:cs typeface="Times New Roman"/>
              </a:rPr>
              <a:t>«Царь хотел стать патриархом, а патриарх царем»</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Нет ответа.</a:t>
            </a:r>
            <a:endParaRPr lang="ru-RU" sz="2400" dirty="0">
              <a:ea typeface="Calibri"/>
              <a:cs typeface="Times New Roman"/>
            </a:endParaRPr>
          </a:p>
          <a:p>
            <a:pPr marL="0" indent="0">
              <a:lnSpc>
                <a:spcPct val="115000"/>
              </a:lnSpc>
              <a:spcAft>
                <a:spcPts val="0"/>
              </a:spcAft>
              <a:buNone/>
            </a:pPr>
            <a:r>
              <a:rPr lang="ru-RU" b="1" dirty="0">
                <a:latin typeface="Times New Roman"/>
                <a:ea typeface="Calibri"/>
                <a:cs typeface="Times New Roman"/>
              </a:rPr>
              <a:t>                         Самооценка:</a:t>
            </a:r>
            <a:endParaRPr lang="ru-RU" sz="2400" b="1" dirty="0">
              <a:ea typeface="Calibri"/>
              <a:cs typeface="Times New Roman"/>
            </a:endParaRPr>
          </a:p>
          <a:p>
            <a:pPr>
              <a:lnSpc>
                <a:spcPct val="115000"/>
              </a:lnSpc>
              <a:spcAft>
                <a:spcPts val="0"/>
              </a:spcAft>
            </a:pPr>
            <a:r>
              <a:rPr lang="ru-RU" dirty="0">
                <a:latin typeface="Times New Roman"/>
                <a:ea typeface="Calibri"/>
                <a:cs typeface="Times New Roman"/>
              </a:rPr>
              <a:t> </a:t>
            </a:r>
            <a:r>
              <a:rPr lang="ru-RU" sz="2400" dirty="0">
                <a:ea typeface="Calibri"/>
                <a:cs typeface="Times New Roman"/>
              </a:rPr>
              <a:t> </a:t>
            </a:r>
            <a:r>
              <a:rPr lang="ru-RU" dirty="0">
                <a:latin typeface="Times New Roman"/>
                <a:ea typeface="Calibri"/>
                <a:cs typeface="Times New Roman"/>
              </a:rPr>
              <a:t>«Что пропустил»</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«Прочитать главу и запомнить»</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32997493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ru-RU" dirty="0"/>
              <a:t>!!!</a:t>
            </a:r>
          </a:p>
        </p:txBody>
      </p:sp>
      <p:sp>
        <p:nvSpPr>
          <p:cNvPr id="3" name="Объект 2"/>
          <p:cNvSpPr>
            <a:spLocks noGrp="1"/>
          </p:cNvSpPr>
          <p:nvPr>
            <p:ph idx="1"/>
          </p:nvPr>
        </p:nvSpPr>
        <p:spPr>
          <a:xfrm>
            <a:off x="457200" y="908720"/>
            <a:ext cx="8229600" cy="5217443"/>
          </a:xfrm>
        </p:spPr>
        <p:txBody>
          <a:bodyPr>
            <a:noAutofit/>
          </a:bodyPr>
          <a:lstStyle/>
          <a:p>
            <a:pPr>
              <a:lnSpc>
                <a:spcPct val="115000"/>
              </a:lnSpc>
              <a:spcAft>
                <a:spcPts val="0"/>
              </a:spcAft>
              <a:buFontTx/>
              <a:buChar char="-"/>
            </a:pPr>
            <a:r>
              <a:rPr lang="ru-RU" sz="2400" dirty="0">
                <a:latin typeface="Times New Roman"/>
                <a:ea typeface="Calibri"/>
                <a:cs typeface="Times New Roman"/>
              </a:rPr>
              <a:t>Одна из сторон самостоятельности мышления – </a:t>
            </a:r>
            <a:r>
              <a:rPr lang="ru-RU" sz="2400" dirty="0" err="1">
                <a:latin typeface="Times New Roman"/>
                <a:ea typeface="Calibri"/>
                <a:cs typeface="Times New Roman"/>
              </a:rPr>
              <a:t>сформированность</a:t>
            </a:r>
            <a:r>
              <a:rPr lang="ru-RU" sz="2400" dirty="0">
                <a:latin typeface="Times New Roman"/>
                <a:ea typeface="Calibri"/>
                <a:cs typeface="Times New Roman"/>
              </a:rPr>
              <a:t> привычки к самоконтролю и умений его проведения. </a:t>
            </a:r>
          </a:p>
          <a:p>
            <a:pPr>
              <a:lnSpc>
                <a:spcPct val="115000"/>
              </a:lnSpc>
              <a:spcAft>
                <a:spcPts val="0"/>
              </a:spcAft>
              <a:buFontTx/>
              <a:buChar char="-"/>
            </a:pPr>
            <a:r>
              <a:rPr lang="ru-RU" sz="2400" dirty="0">
                <a:latin typeface="Times New Roman"/>
                <a:ea typeface="Calibri"/>
                <a:cs typeface="Times New Roman"/>
              </a:rPr>
              <a:t>Чтобы привить привычку контролировать полученный результат, следует включать этот этап работы как обязательный в алгоритм любого учебного действия. </a:t>
            </a:r>
          </a:p>
          <a:p>
            <a:pPr>
              <a:lnSpc>
                <a:spcPct val="115000"/>
              </a:lnSpc>
              <a:spcAft>
                <a:spcPts val="0"/>
              </a:spcAft>
              <a:buFontTx/>
              <a:buChar char="-"/>
            </a:pPr>
            <a:r>
              <a:rPr lang="ru-RU" sz="2400" dirty="0">
                <a:latin typeface="Times New Roman"/>
                <a:ea typeface="Calibri"/>
                <a:cs typeface="Times New Roman"/>
              </a:rPr>
              <a:t>Умение оценивать работу включает умение выбирать из нескольких возможных путей решения более рациональный на уроках через специальные задания создаю такие ситуации. </a:t>
            </a:r>
          </a:p>
          <a:p>
            <a:pPr>
              <a:lnSpc>
                <a:spcPct val="115000"/>
              </a:lnSpc>
              <a:spcAft>
                <a:spcPts val="0"/>
              </a:spcAft>
              <a:buFontTx/>
              <a:buChar char="-"/>
            </a:pPr>
            <a:r>
              <a:rPr lang="ru-RU" sz="2400" dirty="0">
                <a:latin typeface="Times New Roman"/>
                <a:ea typeface="Calibri"/>
                <a:cs typeface="Times New Roman"/>
              </a:rPr>
              <a:t>Проводим с ребятами самооценку отдельных этапов учебной работы.</a:t>
            </a:r>
            <a:endParaRPr lang="ru-RU" sz="2400" dirty="0">
              <a:ea typeface="Calibri"/>
              <a:cs typeface="Times New Roman"/>
            </a:endParaRPr>
          </a:p>
          <a:p>
            <a:pPr marL="0" indent="0">
              <a:lnSpc>
                <a:spcPct val="115000"/>
              </a:lnSpc>
              <a:spcAft>
                <a:spcPts val="0"/>
              </a:spcAft>
              <a:buNone/>
            </a:pPr>
            <a:r>
              <a:rPr lang="ru-RU" sz="2400" dirty="0">
                <a:latin typeface="Times New Roman"/>
                <a:ea typeface="Calibri"/>
                <a:cs typeface="Times New Roman"/>
              </a:rPr>
              <a:t> </a:t>
            </a:r>
            <a:endParaRPr lang="ru-RU" sz="2400" dirty="0">
              <a:ea typeface="Calibri"/>
              <a:cs typeface="Times New Roman"/>
            </a:endParaRPr>
          </a:p>
          <a:p>
            <a:endParaRPr lang="ru-RU" sz="2400" dirty="0"/>
          </a:p>
        </p:txBody>
      </p:sp>
    </p:spTree>
    <p:extLst>
      <p:ext uri="{BB962C8B-B14F-4D97-AF65-F5344CB8AC3E}">
        <p14:creationId xmlns:p14="http://schemas.microsoft.com/office/powerpoint/2010/main" val="534535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dirty="0"/>
              <a:t>!!!</a:t>
            </a:r>
          </a:p>
        </p:txBody>
      </p:sp>
      <p:sp>
        <p:nvSpPr>
          <p:cNvPr id="3" name="Объект 2"/>
          <p:cNvSpPr>
            <a:spLocks noGrp="1"/>
          </p:cNvSpPr>
          <p:nvPr>
            <p:ph idx="1"/>
          </p:nvPr>
        </p:nvSpPr>
        <p:spPr>
          <a:xfrm>
            <a:off x="457200" y="908720"/>
            <a:ext cx="8229600" cy="5217443"/>
          </a:xfrm>
        </p:spPr>
        <p:txBody>
          <a:bodyPr>
            <a:normAutofit fontScale="70000" lnSpcReduction="20000"/>
          </a:bodyPr>
          <a:lstStyle/>
          <a:p>
            <a:pPr>
              <a:lnSpc>
                <a:spcPct val="115000"/>
              </a:lnSpc>
              <a:spcAft>
                <a:spcPts val="0"/>
              </a:spcAft>
            </a:pPr>
            <a:r>
              <a:rPr lang="ru-RU" dirty="0">
                <a:latin typeface="Times New Roman"/>
                <a:ea typeface="Calibri"/>
                <a:cs typeface="Times New Roman"/>
              </a:rPr>
              <a:t>МИНИСТЕРСТВО ПРОСВЕЩЕНИЯ РОССИЙСКОЙ ФЕДЕРАЦИИ </a:t>
            </a:r>
            <a:endParaRPr lang="ru-RU" sz="2400" dirty="0">
              <a:ea typeface="Calibri"/>
              <a:cs typeface="Times New Roman"/>
            </a:endParaRPr>
          </a:p>
          <a:p>
            <a:pPr>
              <a:lnSpc>
                <a:spcPct val="115000"/>
              </a:lnSpc>
              <a:spcAft>
                <a:spcPts val="0"/>
              </a:spcAft>
            </a:pPr>
            <a:r>
              <a:rPr lang="ru-RU" b="1" dirty="0">
                <a:latin typeface="Times New Roman"/>
                <a:ea typeface="Calibri"/>
                <a:cs typeface="Times New Roman"/>
              </a:rPr>
              <a:t>Система оценки достижений планируемых предметных результатов освоения учебного предмета «История» </a:t>
            </a:r>
            <a:endParaRPr lang="ru-RU" sz="2400" dirty="0">
              <a:ea typeface="Calibri"/>
              <a:cs typeface="Times New Roman"/>
            </a:endParaRPr>
          </a:p>
          <a:p>
            <a:pPr>
              <a:lnSpc>
                <a:spcPct val="115000"/>
              </a:lnSpc>
              <a:spcAft>
                <a:spcPts val="0"/>
              </a:spcAft>
            </a:pPr>
            <a:r>
              <a:rPr lang="ru-RU" i="1" dirty="0">
                <a:latin typeface="Times New Roman"/>
                <a:ea typeface="Calibri"/>
                <a:cs typeface="Times New Roman"/>
              </a:rPr>
              <a:t>Методические рекомендации </a:t>
            </a:r>
            <a:endParaRPr lang="ru-RU" sz="2400" dirty="0">
              <a:ea typeface="Calibri"/>
              <a:cs typeface="Times New Roman"/>
            </a:endParaRPr>
          </a:p>
          <a:p>
            <a:pPr>
              <a:lnSpc>
                <a:spcPct val="115000"/>
              </a:lnSpc>
              <a:spcAft>
                <a:spcPts val="0"/>
              </a:spcAft>
            </a:pPr>
            <a:r>
              <a:rPr lang="ru-RU" dirty="0">
                <a:latin typeface="Times New Roman"/>
                <a:ea typeface="Calibri"/>
                <a:cs typeface="Times New Roman"/>
              </a:rPr>
              <a:t>Москва 2023г</a:t>
            </a:r>
            <a:endParaRPr lang="ru-RU" sz="2400" dirty="0">
              <a:ea typeface="Calibri"/>
              <a:cs typeface="Times New Roman"/>
            </a:endParaRPr>
          </a:p>
          <a:p>
            <a:pPr>
              <a:spcAft>
                <a:spcPts val="0"/>
              </a:spcAft>
            </a:pPr>
            <a:r>
              <a:rPr lang="ru-RU" b="1" dirty="0">
                <a:solidFill>
                  <a:srgbClr val="000000"/>
                </a:solidFill>
                <a:latin typeface="Times New Roman"/>
                <a:ea typeface="Calibri"/>
              </a:rPr>
              <a:t>Авторский коллектив: </a:t>
            </a:r>
            <a:endParaRPr lang="ru-RU" sz="2800" dirty="0">
              <a:solidFill>
                <a:srgbClr val="000000"/>
              </a:solidFill>
              <a:latin typeface="Times New Roman"/>
              <a:ea typeface="Calibri"/>
            </a:endParaRPr>
          </a:p>
          <a:p>
            <a:pPr>
              <a:spcAft>
                <a:spcPts val="0"/>
              </a:spcAft>
            </a:pPr>
            <a:r>
              <a:rPr lang="ru-RU" i="1" dirty="0">
                <a:solidFill>
                  <a:srgbClr val="000000"/>
                </a:solidFill>
                <a:latin typeface="Times New Roman"/>
                <a:ea typeface="Calibri"/>
              </a:rPr>
              <a:t>Е. А. </a:t>
            </a:r>
            <a:r>
              <a:rPr lang="ru-RU" i="1" dirty="0" err="1">
                <a:solidFill>
                  <a:srgbClr val="000000"/>
                </a:solidFill>
                <a:latin typeface="Times New Roman"/>
                <a:ea typeface="Calibri"/>
              </a:rPr>
              <a:t>Крючкова</a:t>
            </a:r>
            <a:r>
              <a:rPr lang="ru-RU" i="1" dirty="0">
                <a:solidFill>
                  <a:srgbClr val="000000"/>
                </a:solidFill>
                <a:latin typeface="Times New Roman"/>
                <a:ea typeface="Calibri"/>
              </a:rPr>
              <a:t>, </a:t>
            </a:r>
            <a:r>
              <a:rPr lang="ru-RU" dirty="0">
                <a:solidFill>
                  <a:srgbClr val="000000"/>
                </a:solidFill>
                <a:latin typeface="Times New Roman"/>
                <a:ea typeface="Calibri"/>
              </a:rPr>
              <a:t>кандидат педагогических наук, старший научный сотрудник лаборатории социально-гуманитарного общего образования ФГБНУ «Институт стратегии развития образования» </a:t>
            </a:r>
            <a:endParaRPr lang="ru-RU" sz="2800" dirty="0">
              <a:solidFill>
                <a:srgbClr val="000000"/>
              </a:solidFill>
              <a:latin typeface="Times New Roman"/>
              <a:ea typeface="Calibri"/>
            </a:endParaRPr>
          </a:p>
          <a:p>
            <a:pPr>
              <a:lnSpc>
                <a:spcPct val="115000"/>
              </a:lnSpc>
              <a:spcAft>
                <a:spcPts val="0"/>
              </a:spcAft>
            </a:pPr>
            <a:r>
              <a:rPr lang="ru-RU" i="1" dirty="0">
                <a:latin typeface="Times New Roman"/>
                <a:ea typeface="Calibri"/>
                <a:cs typeface="Times New Roman"/>
              </a:rPr>
              <a:t>О. Н. </a:t>
            </a:r>
            <a:r>
              <a:rPr lang="ru-RU" i="1" dirty="0" err="1">
                <a:latin typeface="Times New Roman"/>
                <a:ea typeface="Calibri"/>
                <a:cs typeface="Times New Roman"/>
              </a:rPr>
              <a:t>Шапарина</a:t>
            </a:r>
            <a:r>
              <a:rPr lang="ru-RU" i="1" dirty="0">
                <a:latin typeface="Times New Roman"/>
                <a:ea typeface="Calibri"/>
                <a:cs typeface="Times New Roman"/>
              </a:rPr>
              <a:t>, </a:t>
            </a:r>
            <a:r>
              <a:rPr lang="ru-RU" dirty="0">
                <a:latin typeface="Times New Roman"/>
                <a:ea typeface="Calibri"/>
                <a:cs typeface="Times New Roman"/>
              </a:rPr>
              <a:t>кандидат исторических наук, старший научный сотрудник лаборатории социально-гуманитарного общего образования ФГБНУ «Институт стратегии развития образования»</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193820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274638"/>
            <a:ext cx="8229600" cy="562074"/>
          </a:xfrm>
        </p:spPr>
        <p:txBody>
          <a:bodyPr>
            <a:noAutofit/>
          </a:bodyPr>
          <a:lstStyle/>
          <a:p>
            <a:r>
              <a:rPr lang="ru-RU" sz="3200" b="1" dirty="0">
                <a:latin typeface="Times New Roman"/>
                <a:ea typeface="Calibri"/>
              </a:rPr>
              <a:t>Учитель действует так:</a:t>
            </a:r>
            <a:endParaRPr lang="ru-RU" sz="3200" b="1" dirty="0"/>
          </a:p>
        </p:txBody>
      </p:sp>
      <p:sp>
        <p:nvSpPr>
          <p:cNvPr id="7" name="Объект 6"/>
          <p:cNvSpPr>
            <a:spLocks noGrp="1"/>
          </p:cNvSpPr>
          <p:nvPr>
            <p:ph idx="1"/>
          </p:nvPr>
        </p:nvSpPr>
        <p:spPr>
          <a:xfrm>
            <a:off x="395536" y="980728"/>
            <a:ext cx="8229600" cy="5544616"/>
          </a:xfrm>
        </p:spPr>
        <p:txBody>
          <a:bodyPr/>
          <a:lstStyle/>
          <a:p>
            <a:pPr marL="0" indent="0">
              <a:spcAft>
                <a:spcPts val="0"/>
              </a:spcAft>
              <a:buNone/>
            </a:pPr>
            <a:r>
              <a:rPr lang="ru-RU" dirty="0">
                <a:latin typeface="Times New Roman"/>
                <a:ea typeface="Times New Roman"/>
              </a:rPr>
              <a:t>— переводит учебные цели в измеряемые результаты;</a:t>
            </a:r>
            <a:endParaRPr lang="ru-RU" sz="2800" dirty="0">
              <a:latin typeface="Times New Roman"/>
              <a:ea typeface="Times New Roman"/>
            </a:endParaRPr>
          </a:p>
          <a:p>
            <a:pPr marL="0" indent="0">
              <a:spcAft>
                <a:spcPts val="0"/>
              </a:spcAft>
              <a:buNone/>
            </a:pPr>
            <a:r>
              <a:rPr lang="ru-RU" dirty="0">
                <a:latin typeface="Times New Roman"/>
                <a:ea typeface="Times New Roman"/>
              </a:rPr>
              <a:t>— определяет необходимый уровень достижений;</a:t>
            </a:r>
            <a:endParaRPr lang="ru-RU" sz="2800" dirty="0">
              <a:latin typeface="Times New Roman"/>
              <a:ea typeface="Times New Roman"/>
            </a:endParaRPr>
          </a:p>
          <a:p>
            <a:pPr marL="0" indent="0">
              <a:spcAft>
                <a:spcPts val="0"/>
              </a:spcAft>
              <a:buNone/>
            </a:pPr>
            <a:r>
              <a:rPr lang="ru-RU" dirty="0">
                <a:latin typeface="Times New Roman"/>
                <a:ea typeface="Times New Roman"/>
              </a:rPr>
              <a:t>— отбирает учебное содержание и техники оценивания;</a:t>
            </a:r>
            <a:endParaRPr lang="ru-RU" sz="2800" dirty="0">
              <a:latin typeface="Times New Roman"/>
              <a:ea typeface="Times New Roman"/>
            </a:endParaRPr>
          </a:p>
          <a:p>
            <a:pPr marL="0" indent="0">
              <a:spcAft>
                <a:spcPts val="0"/>
              </a:spcAft>
              <a:buNone/>
            </a:pPr>
            <a:r>
              <a:rPr lang="ru-RU" dirty="0">
                <a:latin typeface="Times New Roman"/>
                <a:ea typeface="Times New Roman"/>
              </a:rPr>
              <a:t>— проводит обучение;</a:t>
            </a:r>
            <a:endParaRPr lang="ru-RU" sz="2800" dirty="0">
              <a:latin typeface="Times New Roman"/>
              <a:ea typeface="Times New Roman"/>
            </a:endParaRPr>
          </a:p>
          <a:p>
            <a:pPr marL="0" indent="0">
              <a:spcAft>
                <a:spcPts val="0"/>
              </a:spcAft>
              <a:buNone/>
            </a:pPr>
            <a:r>
              <a:rPr lang="ru-RU" dirty="0">
                <a:latin typeface="Times New Roman"/>
                <a:ea typeface="Times New Roman"/>
              </a:rPr>
              <a:t>— организует оценивание и устанавливает, достигнуты ли измеряемые учебные результаты.</a:t>
            </a:r>
            <a:endParaRPr lang="ru-RU" sz="2800" dirty="0">
              <a:latin typeface="Times New Roman"/>
              <a:ea typeface="Times New Roman"/>
            </a:endParaRPr>
          </a:p>
          <a:p>
            <a:endParaRPr lang="ru-RU" dirty="0"/>
          </a:p>
        </p:txBody>
      </p:sp>
    </p:spTree>
    <p:extLst>
      <p:ext uri="{BB962C8B-B14F-4D97-AF65-F5344CB8AC3E}">
        <p14:creationId xmlns:p14="http://schemas.microsoft.com/office/powerpoint/2010/main" val="1203448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504056"/>
          </a:xfrm>
        </p:spPr>
        <p:txBody>
          <a:bodyPr>
            <a:noAutofit/>
          </a:bodyPr>
          <a:lstStyle/>
          <a:p>
            <a:r>
              <a:rPr lang="ru-RU" sz="2800" b="1" dirty="0">
                <a:latin typeface="Times New Roman"/>
                <a:ea typeface="Calibri"/>
              </a:rPr>
              <a:t>Формирующее оценивание позволяет:</a:t>
            </a:r>
            <a:endParaRPr lang="ru-RU" sz="2800" b="1" dirty="0"/>
          </a:p>
        </p:txBody>
      </p:sp>
      <p:sp>
        <p:nvSpPr>
          <p:cNvPr id="3" name="Объект 2"/>
          <p:cNvSpPr>
            <a:spLocks noGrp="1"/>
          </p:cNvSpPr>
          <p:nvPr>
            <p:ph idx="1"/>
          </p:nvPr>
        </p:nvSpPr>
        <p:spPr>
          <a:xfrm>
            <a:off x="457200" y="692696"/>
            <a:ext cx="8229600" cy="5433467"/>
          </a:xfrm>
        </p:spPr>
        <p:txBody>
          <a:bodyPr>
            <a:noAutofit/>
          </a:bodyPr>
          <a:lstStyle/>
          <a:p>
            <a:pPr marL="0" indent="0">
              <a:spcAft>
                <a:spcPts val="0"/>
              </a:spcAft>
              <a:buNone/>
            </a:pPr>
            <a:r>
              <a:rPr lang="ru-RU" sz="2800" b="1" u="sng" dirty="0">
                <a:latin typeface="Times New Roman"/>
                <a:ea typeface="Times New Roman"/>
              </a:rPr>
              <a:t>учителю:</a:t>
            </a:r>
            <a:r>
              <a:rPr lang="ru-RU" sz="2800" b="1" dirty="0">
                <a:latin typeface="Times New Roman"/>
                <a:ea typeface="Times New Roman"/>
              </a:rPr>
              <a:t>    </a:t>
            </a:r>
          </a:p>
          <a:p>
            <a:pPr marL="0" lvl="0" indent="0">
              <a:buNone/>
            </a:pPr>
            <a:r>
              <a:rPr lang="ru-RU" sz="2800" dirty="0">
                <a:solidFill>
                  <a:prstClr val="black"/>
                </a:solidFill>
                <a:latin typeface="Times New Roman"/>
                <a:ea typeface="Times New Roman"/>
              </a:rPr>
              <a:t>- четко сформулировать образовательный результат, подлежащий формированию и оценке в каждом конкретном случае, затем организовать в соответствии с этим свою работу;</a:t>
            </a:r>
          </a:p>
          <a:p>
            <a:pPr marL="0" indent="0">
              <a:spcAft>
                <a:spcPts val="0"/>
              </a:spcAft>
              <a:buNone/>
            </a:pPr>
            <a:r>
              <a:rPr lang="ru-RU" sz="2800" b="1" dirty="0">
                <a:latin typeface="Times New Roman"/>
                <a:ea typeface="Times New Roman"/>
              </a:rPr>
              <a:t>- </a:t>
            </a:r>
            <a:r>
              <a:rPr lang="ru-RU" sz="2800" dirty="0">
                <a:latin typeface="Times New Roman"/>
                <a:ea typeface="Times New Roman"/>
              </a:rPr>
              <a:t> сделать учащегося субъектом образовательной и оценочной деятельности.</a:t>
            </a:r>
          </a:p>
          <a:p>
            <a:pPr marL="0" indent="0">
              <a:spcAft>
                <a:spcPts val="0"/>
              </a:spcAft>
              <a:buNone/>
            </a:pPr>
            <a:r>
              <a:rPr lang="ru-RU" sz="2800" b="1" u="sng" dirty="0">
                <a:latin typeface="Times New Roman"/>
                <a:ea typeface="Times New Roman"/>
              </a:rPr>
              <a:t>родителям</a:t>
            </a:r>
          </a:p>
          <a:p>
            <a:pPr>
              <a:spcAft>
                <a:spcPts val="0"/>
              </a:spcAft>
            </a:pPr>
            <a:r>
              <a:rPr lang="ru-RU" sz="2800" dirty="0">
                <a:latin typeface="Times New Roman"/>
                <a:ea typeface="Times New Roman"/>
              </a:rPr>
              <a:t>Получать доказательства уровня </a:t>
            </a:r>
            <a:r>
              <a:rPr lang="ru-RU" sz="2800" dirty="0" err="1">
                <a:latin typeface="Times New Roman"/>
                <a:ea typeface="Times New Roman"/>
              </a:rPr>
              <a:t>обученности</a:t>
            </a:r>
            <a:r>
              <a:rPr lang="ru-RU" sz="2800" dirty="0">
                <a:latin typeface="Times New Roman"/>
                <a:ea typeface="Times New Roman"/>
              </a:rPr>
              <a:t> ребенка;</a:t>
            </a:r>
          </a:p>
          <a:p>
            <a:pPr>
              <a:spcAft>
                <a:spcPts val="0"/>
              </a:spcAft>
            </a:pPr>
            <a:r>
              <a:rPr lang="ru-RU" sz="2800" dirty="0">
                <a:latin typeface="Times New Roman"/>
                <a:ea typeface="Times New Roman"/>
              </a:rPr>
              <a:t>Отслеживать прогресс в обучении ребенка;</a:t>
            </a:r>
          </a:p>
          <a:p>
            <a:pPr>
              <a:spcAft>
                <a:spcPts val="0"/>
              </a:spcAft>
            </a:pPr>
            <a:r>
              <a:rPr lang="ru-RU" sz="2800" dirty="0">
                <a:latin typeface="Times New Roman"/>
                <a:ea typeface="Times New Roman"/>
              </a:rPr>
              <a:t>Обеспечивать ребенку поддержку в процессе обучения.</a:t>
            </a:r>
          </a:p>
          <a:p>
            <a:pPr marL="0" indent="0">
              <a:spcAft>
                <a:spcPts val="0"/>
              </a:spcAft>
              <a:buNone/>
            </a:pPr>
            <a:r>
              <a:rPr lang="ru-RU" sz="2400" dirty="0">
                <a:latin typeface="Times New Roman"/>
                <a:ea typeface="Times New Roman"/>
              </a:rPr>
              <a:t> </a:t>
            </a:r>
          </a:p>
          <a:p>
            <a:pPr marL="0" indent="0">
              <a:spcAft>
                <a:spcPts val="0"/>
              </a:spcAft>
              <a:buNone/>
            </a:pPr>
            <a:endParaRPr lang="ru-RU" sz="2400" dirty="0"/>
          </a:p>
        </p:txBody>
      </p:sp>
    </p:spTree>
    <p:extLst>
      <p:ext uri="{BB962C8B-B14F-4D97-AF65-F5344CB8AC3E}">
        <p14:creationId xmlns:p14="http://schemas.microsoft.com/office/powerpoint/2010/main" val="1050518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ru-RU" sz="2800" b="1" dirty="0">
                <a:solidFill>
                  <a:prstClr val="black"/>
                </a:solidFill>
                <a:latin typeface="Times New Roman"/>
                <a:ea typeface="Calibri"/>
              </a:rPr>
              <a:t>Формирующее оценивание позволяет:</a:t>
            </a:r>
            <a:endParaRPr lang="ru-RU" sz="2800" dirty="0"/>
          </a:p>
        </p:txBody>
      </p:sp>
      <p:sp>
        <p:nvSpPr>
          <p:cNvPr id="3" name="Объект 2"/>
          <p:cNvSpPr>
            <a:spLocks noGrp="1"/>
          </p:cNvSpPr>
          <p:nvPr>
            <p:ph idx="1"/>
          </p:nvPr>
        </p:nvSpPr>
        <p:spPr>
          <a:xfrm>
            <a:off x="457200" y="980728"/>
            <a:ext cx="8229600" cy="5544616"/>
          </a:xfrm>
        </p:spPr>
        <p:txBody>
          <a:bodyPr>
            <a:noAutofit/>
          </a:bodyPr>
          <a:lstStyle/>
          <a:p>
            <a:pPr marL="0" lvl="0" indent="0">
              <a:buNone/>
            </a:pPr>
            <a:r>
              <a:rPr lang="ru-RU" sz="2800" b="1" u="sng" dirty="0">
                <a:solidFill>
                  <a:prstClr val="black"/>
                </a:solidFill>
                <a:latin typeface="Times New Roman"/>
                <a:ea typeface="Times New Roman"/>
              </a:rPr>
              <a:t>учащимся:</a:t>
            </a:r>
            <a:r>
              <a:rPr lang="ru-RU" sz="2800" b="1" dirty="0">
                <a:solidFill>
                  <a:prstClr val="black"/>
                </a:solidFill>
                <a:latin typeface="Times New Roman"/>
                <a:ea typeface="Times New Roman"/>
              </a:rPr>
              <a:t>  </a:t>
            </a:r>
          </a:p>
          <a:p>
            <a:pPr lvl="0"/>
            <a:r>
              <a:rPr lang="ru-RU" sz="2800" dirty="0">
                <a:solidFill>
                  <a:prstClr val="black"/>
                </a:solidFill>
                <a:latin typeface="Times New Roman"/>
                <a:ea typeface="Times New Roman"/>
              </a:rPr>
              <a:t>Знать и понимать критерии оценивания для прогнозирования результата, осознавать критерии успеха;</a:t>
            </a:r>
          </a:p>
          <a:p>
            <a:pPr lvl="0"/>
            <a:r>
              <a:rPr lang="ru-RU" sz="2800" dirty="0">
                <a:solidFill>
                  <a:prstClr val="black"/>
                </a:solidFill>
                <a:latin typeface="Times New Roman"/>
                <a:ea typeface="Times New Roman"/>
              </a:rPr>
              <a:t>Использовать многообразие стилей обучения, типов    мыслительной деятельности и способностей для выражения своего понимания;</a:t>
            </a:r>
          </a:p>
          <a:p>
            <a:pPr lvl="0"/>
            <a:r>
              <a:rPr lang="ru-RU" sz="2800" dirty="0">
                <a:solidFill>
                  <a:prstClr val="black"/>
                </a:solidFill>
                <a:latin typeface="Times New Roman"/>
                <a:ea typeface="Times New Roman"/>
              </a:rPr>
              <a:t>Участвовать в рефлексии, оценивая себя и своих сверстников;</a:t>
            </a:r>
          </a:p>
          <a:p>
            <a:pPr lvl="0"/>
            <a:r>
              <a:rPr lang="ru-RU" sz="2800" dirty="0">
                <a:solidFill>
                  <a:prstClr val="black"/>
                </a:solidFill>
                <a:latin typeface="Times New Roman"/>
                <a:ea typeface="Times New Roman"/>
              </a:rPr>
              <a:t>Использовать знания для решения реальных задач, выражать разные точки зрения, критически мыслить.</a:t>
            </a:r>
          </a:p>
          <a:p>
            <a:pPr marL="0" lvl="0" indent="0">
              <a:buNone/>
            </a:pPr>
            <a:r>
              <a:rPr lang="ru-RU" sz="2800" b="1" dirty="0">
                <a:solidFill>
                  <a:prstClr val="black"/>
                </a:solidFill>
                <a:latin typeface="Times New Roman"/>
                <a:ea typeface="Times New Roman"/>
              </a:rPr>
              <a:t>  </a:t>
            </a:r>
          </a:p>
        </p:txBody>
      </p:sp>
    </p:spTree>
    <p:extLst>
      <p:ext uri="{BB962C8B-B14F-4D97-AF65-F5344CB8AC3E}">
        <p14:creationId xmlns:p14="http://schemas.microsoft.com/office/powerpoint/2010/main" val="160273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490066"/>
          </a:xfrm>
        </p:spPr>
        <p:txBody>
          <a:bodyPr>
            <a:noAutofit/>
          </a:bodyPr>
          <a:lstStyle/>
          <a:p>
            <a:pPr>
              <a:spcAft>
                <a:spcPts val="0"/>
              </a:spcAft>
            </a:pPr>
            <a:r>
              <a:rPr lang="ru-RU" sz="2800" b="1" dirty="0">
                <a:latin typeface="Times New Roman"/>
                <a:ea typeface="Times New Roman"/>
              </a:rPr>
              <a:t>Принципы формирующего оценивания:</a:t>
            </a:r>
            <a:br>
              <a:rPr lang="ru-RU" sz="2800" b="1" dirty="0">
                <a:latin typeface="Times New Roman"/>
                <a:ea typeface="Times New Roman"/>
              </a:rPr>
            </a:br>
            <a:endParaRPr lang="ru-RU" sz="2800" b="1" dirty="0"/>
          </a:p>
        </p:txBody>
      </p:sp>
      <p:sp>
        <p:nvSpPr>
          <p:cNvPr id="3" name="Объект 2"/>
          <p:cNvSpPr>
            <a:spLocks noGrp="1"/>
          </p:cNvSpPr>
          <p:nvPr>
            <p:ph idx="1"/>
          </p:nvPr>
        </p:nvSpPr>
        <p:spPr>
          <a:xfrm>
            <a:off x="457200" y="692696"/>
            <a:ext cx="8229600" cy="5616624"/>
          </a:xfrm>
        </p:spPr>
        <p:txBody>
          <a:bodyPr>
            <a:normAutofit fontScale="92500" lnSpcReduction="20000"/>
          </a:bodyPr>
          <a:lstStyle/>
          <a:p>
            <a:pPr marL="0" indent="0">
              <a:spcAft>
                <a:spcPts val="0"/>
              </a:spcAft>
              <a:buNone/>
            </a:pPr>
            <a:r>
              <a:rPr lang="ru-RU" dirty="0">
                <a:latin typeface="Times New Roman"/>
                <a:ea typeface="Times New Roman"/>
              </a:rPr>
              <a:t>1. Учитель регулярно обеспечивает обратную связь, предоставляя учащимся комментарии, замечания и т.п. по поводу их деятельности.</a:t>
            </a:r>
            <a:endParaRPr lang="ru-RU" sz="2800" dirty="0">
              <a:latin typeface="Times New Roman"/>
              <a:ea typeface="Times New Roman"/>
            </a:endParaRPr>
          </a:p>
          <a:p>
            <a:pPr marL="0" indent="0">
              <a:spcAft>
                <a:spcPts val="0"/>
              </a:spcAft>
              <a:buNone/>
            </a:pPr>
            <a:r>
              <a:rPr lang="ru-RU" dirty="0">
                <a:latin typeface="Times New Roman"/>
                <a:ea typeface="Times New Roman"/>
              </a:rPr>
              <a:t>2. Учащиеся принимают активное участие в организации процесса собственного обучения.</a:t>
            </a:r>
            <a:endParaRPr lang="ru-RU" sz="2800" dirty="0">
              <a:latin typeface="Times New Roman"/>
              <a:ea typeface="Times New Roman"/>
            </a:endParaRPr>
          </a:p>
          <a:p>
            <a:pPr marL="0" indent="0">
              <a:spcAft>
                <a:spcPts val="0"/>
              </a:spcAft>
              <a:buNone/>
            </a:pPr>
            <a:r>
              <a:rPr lang="ru-RU" dirty="0">
                <a:latin typeface="Times New Roman"/>
                <a:ea typeface="Times New Roman"/>
              </a:rPr>
              <a:t>3. Учитель меняет техники и технологии обучения в зависимости от изменения результатов обучения учащихся.</a:t>
            </a:r>
            <a:endParaRPr lang="ru-RU" sz="2800" dirty="0">
              <a:latin typeface="Times New Roman"/>
              <a:ea typeface="Times New Roman"/>
            </a:endParaRPr>
          </a:p>
          <a:p>
            <a:pPr marL="0" indent="0">
              <a:spcAft>
                <a:spcPts val="0"/>
              </a:spcAft>
              <a:buNone/>
            </a:pPr>
            <a:r>
              <a:rPr lang="ru-RU" dirty="0">
                <a:latin typeface="Times New Roman"/>
                <a:ea typeface="Times New Roman"/>
              </a:rPr>
              <a:t>4. Учитель осознает, что оценивание посредством отметки резко снижает мотивацию и самооценку учащихся.</a:t>
            </a:r>
            <a:endParaRPr lang="ru-RU" sz="2800" dirty="0">
              <a:latin typeface="Times New Roman"/>
              <a:ea typeface="Times New Roman"/>
            </a:endParaRPr>
          </a:p>
          <a:p>
            <a:pPr marL="0" indent="0">
              <a:spcAft>
                <a:spcPts val="0"/>
              </a:spcAft>
              <a:buNone/>
            </a:pPr>
            <a:r>
              <a:rPr lang="ru-RU" dirty="0">
                <a:latin typeface="Times New Roman"/>
                <a:ea typeface="Times New Roman"/>
              </a:rPr>
              <a:t>5. Учитель осознает необходимость научить учащихся принципам самооценки и способам улучшения собственных результатов</a:t>
            </a:r>
            <a:endParaRPr lang="ru-RU" sz="2800" dirty="0">
              <a:latin typeface="Times New Roman"/>
              <a:ea typeface="Times New Roman"/>
            </a:endParaRPr>
          </a:p>
          <a:p>
            <a:endParaRPr lang="ru-RU" dirty="0"/>
          </a:p>
        </p:txBody>
      </p:sp>
    </p:spTree>
    <p:extLst>
      <p:ext uri="{BB962C8B-B14F-4D97-AF65-F5344CB8AC3E}">
        <p14:creationId xmlns:p14="http://schemas.microsoft.com/office/powerpoint/2010/main" val="3950233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Autofit/>
          </a:bodyPr>
          <a:lstStyle/>
          <a:p>
            <a:pPr>
              <a:spcAft>
                <a:spcPts val="0"/>
              </a:spcAft>
            </a:pPr>
            <a:r>
              <a:rPr lang="ru-RU" sz="2800" b="1" dirty="0" err="1">
                <a:latin typeface="Times New Roman"/>
                <a:ea typeface="Times New Roman"/>
              </a:rPr>
              <a:t>Критериальное</a:t>
            </a:r>
            <a:r>
              <a:rPr lang="ru-RU" sz="2800" b="1" dirty="0">
                <a:latin typeface="Times New Roman"/>
                <a:ea typeface="Times New Roman"/>
              </a:rPr>
              <a:t> </a:t>
            </a:r>
            <a:r>
              <a:rPr lang="ru-RU" sz="2800" b="1" dirty="0" err="1">
                <a:latin typeface="Times New Roman"/>
                <a:ea typeface="Times New Roman"/>
              </a:rPr>
              <a:t>самооценивание</a:t>
            </a:r>
            <a:endParaRPr lang="ru-RU" sz="2400" b="1" dirty="0">
              <a:effectLst/>
              <a:latin typeface="Times New Roman"/>
              <a:ea typeface="Times New Roman"/>
            </a:endParaRPr>
          </a:p>
        </p:txBody>
      </p:sp>
      <p:sp>
        <p:nvSpPr>
          <p:cNvPr id="3" name="Объект 2"/>
          <p:cNvSpPr>
            <a:spLocks noGrp="1"/>
          </p:cNvSpPr>
          <p:nvPr>
            <p:ph idx="1"/>
          </p:nvPr>
        </p:nvSpPr>
        <p:spPr>
          <a:xfrm>
            <a:off x="457200" y="980728"/>
            <a:ext cx="8229600" cy="5145435"/>
          </a:xfrm>
        </p:spPr>
        <p:txBody>
          <a:bodyPr>
            <a:normAutofit fontScale="92500" lnSpcReduction="20000"/>
          </a:bodyPr>
          <a:lstStyle/>
          <a:p>
            <a:pPr marL="0" indent="0">
              <a:spcAft>
                <a:spcPts val="0"/>
              </a:spcAft>
              <a:buNone/>
            </a:pPr>
            <a:r>
              <a:rPr lang="ru-RU" dirty="0">
                <a:latin typeface="Times New Roman"/>
                <a:ea typeface="Times New Roman"/>
              </a:rPr>
              <a:t>- Основной смысл </a:t>
            </a:r>
            <a:r>
              <a:rPr lang="ru-RU" dirty="0" err="1">
                <a:latin typeface="Times New Roman"/>
                <a:ea typeface="Times New Roman"/>
              </a:rPr>
              <a:t>критериального</a:t>
            </a:r>
            <a:r>
              <a:rPr lang="ru-RU" dirty="0">
                <a:latin typeface="Times New Roman"/>
                <a:ea typeface="Times New Roman"/>
              </a:rPr>
              <a:t> </a:t>
            </a:r>
            <a:r>
              <a:rPr lang="ru-RU" dirty="0" err="1">
                <a:latin typeface="Times New Roman"/>
                <a:ea typeface="Times New Roman"/>
              </a:rPr>
              <a:t>самооценивания</a:t>
            </a:r>
            <a:r>
              <a:rPr lang="ru-RU" dirty="0">
                <a:latin typeface="Times New Roman"/>
                <a:ea typeface="Times New Roman"/>
              </a:rPr>
              <a:t>, заключается в том, что в процессе познавательной деятельности учащихся </a:t>
            </a:r>
            <a:r>
              <a:rPr lang="ru-RU" b="1" dirty="0">
                <a:latin typeface="Times New Roman"/>
                <a:ea typeface="Times New Roman"/>
              </a:rPr>
              <a:t>оно позволяет оценивать не только результат этой деятельности, но и процесс работы, приводящей к этому результату</a:t>
            </a:r>
            <a:r>
              <a:rPr lang="ru-RU" dirty="0">
                <a:latin typeface="Times New Roman"/>
                <a:ea typeface="Times New Roman"/>
              </a:rPr>
              <a:t>.</a:t>
            </a:r>
            <a:endParaRPr lang="ru-RU" sz="2800" dirty="0">
              <a:latin typeface="Times New Roman"/>
              <a:ea typeface="Times New Roman"/>
            </a:endParaRPr>
          </a:p>
          <a:p>
            <a:pPr marL="0" indent="0">
              <a:buNone/>
            </a:pPr>
            <a:r>
              <a:rPr lang="ru-RU" dirty="0">
                <a:latin typeface="Times New Roman"/>
                <a:ea typeface="Calibri"/>
              </a:rPr>
              <a:t>- </a:t>
            </a:r>
            <a:r>
              <a:rPr lang="ru-RU" b="1" dirty="0">
                <a:latin typeface="Times New Roman"/>
                <a:ea typeface="Calibri"/>
              </a:rPr>
              <a:t>Учащимся изначально известны критерии</a:t>
            </a:r>
            <a:r>
              <a:rPr lang="ru-RU" dirty="0">
                <a:latin typeface="Times New Roman"/>
                <a:ea typeface="Calibri"/>
              </a:rPr>
              <a:t>, по которым будет оцениваться работа, они являются неотъемлемой частью задания, изложены письменно и доступны для всех. </a:t>
            </a:r>
            <a:r>
              <a:rPr lang="ru-RU" b="1" dirty="0">
                <a:latin typeface="Times New Roman"/>
                <a:ea typeface="Calibri"/>
              </a:rPr>
              <a:t>В процессе работы дети всегда могут оценить уровень её выполнения и выбрать пути совершенствования.</a:t>
            </a:r>
            <a:endParaRPr lang="ru-RU" b="1" dirty="0"/>
          </a:p>
        </p:txBody>
      </p:sp>
    </p:spTree>
    <p:extLst>
      <p:ext uri="{BB962C8B-B14F-4D97-AF65-F5344CB8AC3E}">
        <p14:creationId xmlns:p14="http://schemas.microsoft.com/office/powerpoint/2010/main" val="2807809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146250"/>
          </a:xfrm>
        </p:spPr>
        <p:txBody>
          <a:bodyPr>
            <a:noAutofit/>
          </a:bodyPr>
          <a:lstStyle/>
          <a:p>
            <a:endParaRPr lang="ru-RU" sz="2800" b="1" dirty="0"/>
          </a:p>
        </p:txBody>
      </p:sp>
      <p:sp>
        <p:nvSpPr>
          <p:cNvPr id="3" name="Объект 2"/>
          <p:cNvSpPr>
            <a:spLocks noGrp="1"/>
          </p:cNvSpPr>
          <p:nvPr>
            <p:ph idx="1"/>
          </p:nvPr>
        </p:nvSpPr>
        <p:spPr>
          <a:xfrm>
            <a:off x="457200" y="1772816"/>
            <a:ext cx="8229600" cy="4353348"/>
          </a:xfrm>
        </p:spPr>
        <p:txBody>
          <a:bodyPr>
            <a:noAutofit/>
          </a:bodyPr>
          <a:lstStyle/>
          <a:p>
            <a:pPr marL="0" indent="0" algn="just">
              <a:spcAft>
                <a:spcPts val="0"/>
              </a:spcAft>
              <a:buNone/>
            </a:pPr>
            <a:r>
              <a:rPr lang="ru-RU" sz="2400" b="1" dirty="0">
                <a:solidFill>
                  <a:prstClr val="black"/>
                </a:solidFill>
                <a:latin typeface="Times New Roman" pitchFamily="18" charset="0"/>
                <a:ea typeface="Calibri"/>
                <a:cs typeface="Times New Roman" pitchFamily="18" charset="0"/>
              </a:rPr>
              <a:t>Инструменты </a:t>
            </a:r>
            <a:r>
              <a:rPr lang="ru-RU" sz="2400" b="1" dirty="0" err="1">
                <a:solidFill>
                  <a:prstClr val="black"/>
                </a:solidFill>
                <a:latin typeface="Times New Roman" pitchFamily="18" charset="0"/>
                <a:ea typeface="Calibri"/>
                <a:cs typeface="Times New Roman" pitchFamily="18" charset="0"/>
              </a:rPr>
              <a:t>критериального</a:t>
            </a:r>
            <a:r>
              <a:rPr lang="ru-RU" sz="2400" b="1" dirty="0">
                <a:solidFill>
                  <a:prstClr val="black"/>
                </a:solidFill>
                <a:latin typeface="Times New Roman" pitchFamily="18" charset="0"/>
                <a:ea typeface="Calibri"/>
                <a:cs typeface="Times New Roman" pitchFamily="18" charset="0"/>
              </a:rPr>
              <a:t> </a:t>
            </a:r>
            <a:r>
              <a:rPr lang="ru-RU" sz="2400" b="1" dirty="0" err="1">
                <a:solidFill>
                  <a:prstClr val="black"/>
                </a:solidFill>
                <a:latin typeface="Times New Roman" pitchFamily="18" charset="0"/>
                <a:ea typeface="Calibri"/>
                <a:cs typeface="Times New Roman" pitchFamily="18" charset="0"/>
              </a:rPr>
              <a:t>самооценивания</a:t>
            </a:r>
            <a:r>
              <a:rPr lang="ru-RU" sz="2400" b="1" dirty="0">
                <a:solidFill>
                  <a:prstClr val="black"/>
                </a:solidFill>
                <a:latin typeface="Times New Roman" pitchFamily="18" charset="0"/>
                <a:ea typeface="Calibri"/>
                <a:cs typeface="Times New Roman" pitchFamily="18" charset="0"/>
              </a:rPr>
              <a:t> - </a:t>
            </a:r>
            <a:r>
              <a:rPr lang="ru-RU" sz="2400" dirty="0">
                <a:latin typeface="Times New Roman" pitchFamily="18" charset="0"/>
                <a:ea typeface="Times New Roman"/>
                <a:cs typeface="Times New Roman" pitchFamily="18" charset="0"/>
              </a:rPr>
              <a:t> в этот перечень входит широкий набор методик: от простейших сигнальных, таких, как светофор или цветовые дорожки, до достаточно точных и разнообразных оценочных рубрик. </a:t>
            </a:r>
          </a:p>
          <a:p>
            <a:pPr marL="0" indent="0" algn="just">
              <a:spcAft>
                <a:spcPts val="0"/>
              </a:spcAft>
              <a:buNone/>
            </a:pPr>
            <a:r>
              <a:rPr lang="ru-RU" sz="2400" dirty="0">
                <a:latin typeface="Times New Roman" pitchFamily="18" charset="0"/>
                <a:ea typeface="Calibri"/>
                <a:cs typeface="Times New Roman" pitchFamily="18" charset="0"/>
              </a:rPr>
              <a:t>Цветовые дорожки позволяют ученику, пользуясь цветными карандашами, самостоятельно оценить, насколько он понял материал, может ли выполнить задание, уверенно ли чувствует себя при ответе на вопрос. Выбрав один из трёх цветов, ученики делают пометки в своих тетрадях с работой. Учитель, взяв тетради учеников, видит, кто из них и в каком вопросе нуждается в помощи.</a:t>
            </a:r>
            <a:endParaRPr lang="ru-RU" sz="2400" dirty="0">
              <a:effectLst/>
              <a:latin typeface="Times New Roman" pitchFamily="18" charset="0"/>
              <a:ea typeface="Times New Roman"/>
              <a:cs typeface="Times New Roman" pitchFamily="18"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88641"/>
            <a:ext cx="8064896" cy="1440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380968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TotalTime>
  <Words>2487</Words>
  <Application>Microsoft Office PowerPoint</Application>
  <PresentationFormat>Экран (4:3)</PresentationFormat>
  <Paragraphs>181</Paragraphs>
  <Slides>33</Slides>
  <Notes>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33</vt:i4>
      </vt:variant>
    </vt:vector>
  </HeadingPairs>
  <TitlesOfParts>
    <vt:vector size="38" baseType="lpstr">
      <vt:lpstr>Arial</vt:lpstr>
      <vt:lpstr>Calibri</vt:lpstr>
      <vt:lpstr>OpenSans</vt:lpstr>
      <vt:lpstr>Times New Roman</vt:lpstr>
      <vt:lpstr>Тема Office</vt:lpstr>
      <vt:lpstr>Способы оценки образовательных результатов  освоения ООП на уроках истории и обществознания (критериальное оценивание, формирующее оценивание, самооценка) </vt:lpstr>
      <vt:lpstr>Основные цели и характеристики системы оценивания содержатся в Федеральном государственном образовательном стандарте основного общего образования (ФГОС ООО). </vt:lpstr>
      <vt:lpstr>Цель данного оценивания</vt:lpstr>
      <vt:lpstr>Учитель действует так:</vt:lpstr>
      <vt:lpstr>Формирующее оценивание позволяет:</vt:lpstr>
      <vt:lpstr>Формирующее оценивание позволяет:</vt:lpstr>
      <vt:lpstr>Принципы формирующего оценивания: </vt:lpstr>
      <vt:lpstr>Критериальное самооценивание</vt:lpstr>
      <vt:lpstr>Презентация PowerPoint</vt:lpstr>
      <vt:lpstr>  Сигналы: Учитель просит учащихся показывать сигналы, обозначающие понимание или непонимание материала (в ходе объяснения учителем каких-либо понятий, принципов, процесса и т.д.). Предварительно следует договориться с учащимися об использовании этих сигналов. Например: </vt:lpstr>
      <vt:lpstr>Красный цвет — это сигнал тревоги: я этого не могу, мне трудно, жёлтый — неуверенности: я не совсем в этом разобрался, зелёный — благополучия: мне всё ясно, я с этим справлюсь. </vt:lpstr>
      <vt:lpstr>Презентация PowerPoint</vt:lpstr>
      <vt:lpstr>минутное эссе</vt:lpstr>
      <vt:lpstr>Речевые образцы   (подсказки)</vt:lpstr>
      <vt:lpstr>Самопроверка       Критерии: «5» – 0 ошибок, «4»- 1 ошибка, «3» – 2 ошибки,  «2» = 3 и более ошибок </vt:lpstr>
      <vt:lpstr>Проверка ошибочности понимания</vt:lpstr>
      <vt:lpstr>Минитесты</vt:lpstr>
      <vt:lpstr>Таблица четырех квадратов </vt:lpstr>
      <vt:lpstr>Обязательный элемент оценивания – предоставление обратной связи. </vt:lpstr>
      <vt:lpstr> Самооценивание и взаимооценивание        </vt:lpstr>
      <vt:lpstr>виды отметок:  внутренняя отметка (формирующая)  и внешняя отметка (суммирующая). </vt:lpstr>
      <vt:lpstr>«Каких достижений мы ожидаем от обучающихся при оценивании, и какими критериями при этом пользуемся?».</vt:lpstr>
      <vt:lpstr>Оценочные рубрики для контрольного задания                    Образцовый        (5 баллов)       (техника «Рубрики»)  </vt:lpstr>
      <vt:lpstr>Адекватный        (4 балла) </vt:lpstr>
      <vt:lpstr>Низкий ( 0 баллов)</vt:lpstr>
      <vt:lpstr>Задачи </vt:lpstr>
      <vt:lpstr>Рассмотрите историческую ситуацию</vt:lpstr>
      <vt:lpstr> ответьте на вопросы: </vt:lpstr>
      <vt:lpstr>Оценка суммируется из двух оценок, за выполнение задания и за адекватность самооценки</vt:lpstr>
      <vt:lpstr> Оценка суммируется из двух оценок, за выполнение задания и за адекватность самооценки</vt:lpstr>
      <vt:lpstr>Оценка суммируется из двух оценок, за выполнение задания и за адекватность самооценки</vt:lpstr>
      <vt:lpstr>!!!</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123</cp:lastModifiedBy>
  <cp:revision>43</cp:revision>
  <dcterms:created xsi:type="dcterms:W3CDTF">2024-04-10T12:40:37Z</dcterms:created>
  <dcterms:modified xsi:type="dcterms:W3CDTF">2024-04-21T02:26:01Z</dcterms:modified>
</cp:coreProperties>
</file>